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41" r:id="rId1"/>
  </p:sldMasterIdLst>
  <p:notesMasterIdLst>
    <p:notesMasterId r:id="rId71"/>
  </p:notesMasterIdLst>
  <p:handoutMasterIdLst>
    <p:handoutMasterId r:id="rId72"/>
  </p:handoutMasterIdLst>
  <p:sldIdLst>
    <p:sldId id="257" r:id="rId2"/>
    <p:sldId id="277" r:id="rId3"/>
    <p:sldId id="276" r:id="rId4"/>
    <p:sldId id="348" r:id="rId5"/>
    <p:sldId id="347" r:id="rId6"/>
    <p:sldId id="345" r:id="rId7"/>
    <p:sldId id="268" r:id="rId8"/>
    <p:sldId id="349" r:id="rId9"/>
    <p:sldId id="269" r:id="rId10"/>
    <p:sldId id="267" r:id="rId11"/>
    <p:sldId id="350" r:id="rId12"/>
    <p:sldId id="265" r:id="rId13"/>
    <p:sldId id="270" r:id="rId14"/>
    <p:sldId id="271" r:id="rId15"/>
    <p:sldId id="272" r:id="rId16"/>
    <p:sldId id="273" r:id="rId17"/>
    <p:sldId id="286" r:id="rId18"/>
    <p:sldId id="351" r:id="rId19"/>
    <p:sldId id="352" r:id="rId20"/>
    <p:sldId id="287" r:id="rId21"/>
    <p:sldId id="288" r:id="rId22"/>
    <p:sldId id="353" r:id="rId23"/>
    <p:sldId id="354" r:id="rId24"/>
    <p:sldId id="289" r:id="rId25"/>
    <p:sldId id="290" r:id="rId26"/>
    <p:sldId id="328" r:id="rId27"/>
    <p:sldId id="355" r:id="rId28"/>
    <p:sldId id="341" r:id="rId29"/>
    <p:sldId id="356" r:id="rId30"/>
    <p:sldId id="342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299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30" r:id="rId52"/>
    <p:sldId id="331" r:id="rId53"/>
    <p:sldId id="379" r:id="rId54"/>
    <p:sldId id="333" r:id="rId55"/>
    <p:sldId id="292" r:id="rId56"/>
    <p:sldId id="294" r:id="rId57"/>
    <p:sldId id="298" r:id="rId58"/>
    <p:sldId id="301" r:id="rId59"/>
    <p:sldId id="302" r:id="rId60"/>
    <p:sldId id="303" r:id="rId61"/>
    <p:sldId id="304" r:id="rId62"/>
    <p:sldId id="305" r:id="rId63"/>
    <p:sldId id="306" r:id="rId64"/>
    <p:sldId id="308" r:id="rId65"/>
    <p:sldId id="334" r:id="rId66"/>
    <p:sldId id="377" r:id="rId67"/>
    <p:sldId id="378" r:id="rId68"/>
    <p:sldId id="320" r:id="rId69"/>
    <p:sldId id="323" r:id="rId70"/>
  </p:sldIdLst>
  <p:sldSz cx="9144000" cy="6858000" type="screen4x3"/>
  <p:notesSz cx="6858000" cy="9144000"/>
  <p:defaultTextStyle>
    <a:defPPr>
      <a:defRPr lang="da-DK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1E"/>
    <a:srgbClr val="FAB417"/>
    <a:srgbClr val="FEDB00"/>
    <a:srgbClr val="DC4A1A"/>
    <a:srgbClr val="7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2493" autoAdjust="0"/>
  </p:normalViewPr>
  <p:slideViewPr>
    <p:cSldViewPr>
      <p:cViewPr varScale="1">
        <p:scale>
          <a:sx n="86" d="100"/>
          <a:sy n="86" d="100"/>
        </p:scale>
        <p:origin x="9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856C5-E8B9-40D7-A496-A0358B4E5EB7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3848CD2-11D6-47F6-8348-9322E1A536DE}">
      <dgm:prSet/>
      <dgm:spPr/>
      <dgm:t>
        <a:bodyPr/>
        <a:lstStyle/>
        <a:p>
          <a:r>
            <a:rPr lang="en-GB"/>
            <a:t>Class</a:t>
          </a:r>
          <a:endParaRPr lang="en-US"/>
        </a:p>
      </dgm:t>
    </dgm:pt>
    <dgm:pt modelId="{55E2131B-19D2-443B-B90B-F90EE33F13B0}" type="parTrans" cxnId="{5106C3B3-2C97-423D-AAC3-26E7B6558EB5}">
      <dgm:prSet/>
      <dgm:spPr/>
      <dgm:t>
        <a:bodyPr/>
        <a:lstStyle/>
        <a:p>
          <a:endParaRPr lang="en-US"/>
        </a:p>
      </dgm:t>
    </dgm:pt>
    <dgm:pt modelId="{C6EC661D-BDFD-4553-B80A-0DA1956D9B30}" type="sibTrans" cxnId="{5106C3B3-2C97-423D-AAC3-26E7B6558EB5}">
      <dgm:prSet/>
      <dgm:spPr/>
      <dgm:t>
        <a:bodyPr/>
        <a:lstStyle/>
        <a:p>
          <a:endParaRPr lang="en-US"/>
        </a:p>
      </dgm:t>
    </dgm:pt>
    <dgm:pt modelId="{1A6FC9C9-6B2A-4FD7-9D69-8D4A64815756}">
      <dgm:prSet/>
      <dgm:spPr/>
      <dgm:t>
        <a:bodyPr/>
        <a:lstStyle/>
        <a:p>
          <a:r>
            <a:rPr lang="en-GB"/>
            <a:t>Object</a:t>
          </a:r>
          <a:endParaRPr lang="en-US"/>
        </a:p>
      </dgm:t>
    </dgm:pt>
    <dgm:pt modelId="{60E16FE8-D03F-4616-942A-A7E9F92E669B}" type="parTrans" cxnId="{07E64E2A-1C88-437E-B541-2A1709BE2CBF}">
      <dgm:prSet/>
      <dgm:spPr/>
      <dgm:t>
        <a:bodyPr/>
        <a:lstStyle/>
        <a:p>
          <a:endParaRPr lang="en-US"/>
        </a:p>
      </dgm:t>
    </dgm:pt>
    <dgm:pt modelId="{EFDC37FE-BB35-44CD-89AF-54F168F74EAE}" type="sibTrans" cxnId="{07E64E2A-1C88-437E-B541-2A1709BE2CBF}">
      <dgm:prSet/>
      <dgm:spPr/>
      <dgm:t>
        <a:bodyPr/>
        <a:lstStyle/>
        <a:p>
          <a:endParaRPr lang="en-US"/>
        </a:p>
      </dgm:t>
    </dgm:pt>
    <dgm:pt modelId="{A177F573-9CFC-46F0-8193-D3898079F051}">
      <dgm:prSet/>
      <dgm:spPr/>
      <dgm:t>
        <a:bodyPr/>
        <a:lstStyle/>
        <a:p>
          <a:r>
            <a:rPr lang="en-GB"/>
            <a:t>Method</a:t>
          </a:r>
          <a:endParaRPr lang="en-US"/>
        </a:p>
      </dgm:t>
    </dgm:pt>
    <dgm:pt modelId="{3C693C3C-1B42-4EC7-A2ED-922911383646}" type="parTrans" cxnId="{75AD9787-4FB4-416A-A035-5B0D02A2B15E}">
      <dgm:prSet/>
      <dgm:spPr/>
      <dgm:t>
        <a:bodyPr/>
        <a:lstStyle/>
        <a:p>
          <a:endParaRPr lang="en-US"/>
        </a:p>
      </dgm:t>
    </dgm:pt>
    <dgm:pt modelId="{8DD53A08-6814-4A76-AACE-6D43DA527CEE}" type="sibTrans" cxnId="{75AD9787-4FB4-416A-A035-5B0D02A2B15E}">
      <dgm:prSet/>
      <dgm:spPr/>
      <dgm:t>
        <a:bodyPr/>
        <a:lstStyle/>
        <a:p>
          <a:endParaRPr lang="en-US"/>
        </a:p>
      </dgm:t>
    </dgm:pt>
    <dgm:pt modelId="{01996A35-624F-4A9A-ADB4-7A6243479D70}">
      <dgm:prSet/>
      <dgm:spPr/>
      <dgm:t>
        <a:bodyPr/>
        <a:lstStyle/>
        <a:p>
          <a:r>
            <a:rPr lang="en-GB"/>
            <a:t>Parameter</a:t>
          </a:r>
          <a:endParaRPr lang="en-US"/>
        </a:p>
      </dgm:t>
    </dgm:pt>
    <dgm:pt modelId="{1ADC03B2-5D8D-4B83-8F0E-4E1136CBF2BD}" type="parTrans" cxnId="{03984996-26A6-4FCC-98EB-024C504A798C}">
      <dgm:prSet/>
      <dgm:spPr/>
      <dgm:t>
        <a:bodyPr/>
        <a:lstStyle/>
        <a:p>
          <a:endParaRPr lang="en-US"/>
        </a:p>
      </dgm:t>
    </dgm:pt>
    <dgm:pt modelId="{198B5FDB-139B-4A77-8431-A53824E934F8}" type="sibTrans" cxnId="{03984996-26A6-4FCC-98EB-024C504A798C}">
      <dgm:prSet/>
      <dgm:spPr/>
      <dgm:t>
        <a:bodyPr/>
        <a:lstStyle/>
        <a:p>
          <a:endParaRPr lang="en-US"/>
        </a:p>
      </dgm:t>
    </dgm:pt>
    <dgm:pt modelId="{BB1E0ED0-54B8-433C-9EAF-C95355FE4A71}">
      <dgm:prSet/>
      <dgm:spPr/>
      <dgm:t>
        <a:bodyPr/>
        <a:lstStyle/>
        <a:p>
          <a:r>
            <a:rPr lang="en-GB"/>
            <a:t>Data type</a:t>
          </a:r>
          <a:endParaRPr lang="en-US"/>
        </a:p>
      </dgm:t>
    </dgm:pt>
    <dgm:pt modelId="{4B962739-B05F-4326-8102-FD09F7B51C7F}" type="parTrans" cxnId="{ADCA6C1B-1843-4379-8868-FF2B8A55E8F0}">
      <dgm:prSet/>
      <dgm:spPr/>
      <dgm:t>
        <a:bodyPr/>
        <a:lstStyle/>
        <a:p>
          <a:endParaRPr lang="en-US"/>
        </a:p>
      </dgm:t>
    </dgm:pt>
    <dgm:pt modelId="{E7BAE6FA-DD28-40C7-9972-08B0C2D80399}" type="sibTrans" cxnId="{ADCA6C1B-1843-4379-8868-FF2B8A55E8F0}">
      <dgm:prSet/>
      <dgm:spPr/>
      <dgm:t>
        <a:bodyPr/>
        <a:lstStyle/>
        <a:p>
          <a:endParaRPr lang="en-US"/>
        </a:p>
      </dgm:t>
    </dgm:pt>
    <dgm:pt modelId="{4991E7CD-844D-4336-ADF7-5C4F473BFD0F}" type="pres">
      <dgm:prSet presAssocID="{164856C5-E8B9-40D7-A496-A0358B4E5EB7}" presName="vert0" presStyleCnt="0">
        <dgm:presLayoutVars>
          <dgm:dir/>
          <dgm:animOne val="branch"/>
          <dgm:animLvl val="lvl"/>
        </dgm:presLayoutVars>
      </dgm:prSet>
      <dgm:spPr/>
    </dgm:pt>
    <dgm:pt modelId="{F9B4A898-F349-4B92-A65E-BD71D1B87E08}" type="pres">
      <dgm:prSet presAssocID="{23848CD2-11D6-47F6-8348-9322E1A536DE}" presName="thickLine" presStyleLbl="alignNode1" presStyleIdx="0" presStyleCnt="5"/>
      <dgm:spPr/>
    </dgm:pt>
    <dgm:pt modelId="{0B2A8CCD-23AA-41AD-AD7F-6F5257406600}" type="pres">
      <dgm:prSet presAssocID="{23848CD2-11D6-47F6-8348-9322E1A536DE}" presName="horz1" presStyleCnt="0"/>
      <dgm:spPr/>
    </dgm:pt>
    <dgm:pt modelId="{C295DB77-B9C4-4868-9347-875F2114064F}" type="pres">
      <dgm:prSet presAssocID="{23848CD2-11D6-47F6-8348-9322E1A536DE}" presName="tx1" presStyleLbl="revTx" presStyleIdx="0" presStyleCnt="5"/>
      <dgm:spPr/>
    </dgm:pt>
    <dgm:pt modelId="{FC4C47F2-660D-4602-A5DA-1B8BF558E1D0}" type="pres">
      <dgm:prSet presAssocID="{23848CD2-11D6-47F6-8348-9322E1A536DE}" presName="vert1" presStyleCnt="0"/>
      <dgm:spPr/>
    </dgm:pt>
    <dgm:pt modelId="{1F1B5AD3-1144-435E-A530-92317004218F}" type="pres">
      <dgm:prSet presAssocID="{1A6FC9C9-6B2A-4FD7-9D69-8D4A64815756}" presName="thickLine" presStyleLbl="alignNode1" presStyleIdx="1" presStyleCnt="5"/>
      <dgm:spPr/>
    </dgm:pt>
    <dgm:pt modelId="{388B1F2E-6A52-48C8-8876-3A2EEAAC7C27}" type="pres">
      <dgm:prSet presAssocID="{1A6FC9C9-6B2A-4FD7-9D69-8D4A64815756}" presName="horz1" presStyleCnt="0"/>
      <dgm:spPr/>
    </dgm:pt>
    <dgm:pt modelId="{55994EDF-6C22-4C29-A15F-8538EDE5FD92}" type="pres">
      <dgm:prSet presAssocID="{1A6FC9C9-6B2A-4FD7-9D69-8D4A64815756}" presName="tx1" presStyleLbl="revTx" presStyleIdx="1" presStyleCnt="5"/>
      <dgm:spPr/>
    </dgm:pt>
    <dgm:pt modelId="{6017E289-A4D1-4F9B-811F-6127AB1F6D96}" type="pres">
      <dgm:prSet presAssocID="{1A6FC9C9-6B2A-4FD7-9D69-8D4A64815756}" presName="vert1" presStyleCnt="0"/>
      <dgm:spPr/>
    </dgm:pt>
    <dgm:pt modelId="{C4EFEE7A-A30C-4877-9189-5689BA7BB0E2}" type="pres">
      <dgm:prSet presAssocID="{A177F573-9CFC-46F0-8193-D3898079F051}" presName="thickLine" presStyleLbl="alignNode1" presStyleIdx="2" presStyleCnt="5"/>
      <dgm:spPr/>
    </dgm:pt>
    <dgm:pt modelId="{DF15CC09-5DC4-409C-BEF3-DFEEC2733C9E}" type="pres">
      <dgm:prSet presAssocID="{A177F573-9CFC-46F0-8193-D3898079F051}" presName="horz1" presStyleCnt="0"/>
      <dgm:spPr/>
    </dgm:pt>
    <dgm:pt modelId="{2CBF2546-986D-40A7-87CB-6898AA45EB2B}" type="pres">
      <dgm:prSet presAssocID="{A177F573-9CFC-46F0-8193-D3898079F051}" presName="tx1" presStyleLbl="revTx" presStyleIdx="2" presStyleCnt="5"/>
      <dgm:spPr/>
    </dgm:pt>
    <dgm:pt modelId="{5B1949B8-356E-4BAE-92D7-686C9667CE2F}" type="pres">
      <dgm:prSet presAssocID="{A177F573-9CFC-46F0-8193-D3898079F051}" presName="vert1" presStyleCnt="0"/>
      <dgm:spPr/>
    </dgm:pt>
    <dgm:pt modelId="{372F4E95-0634-4030-9F88-4B6DBB3AE546}" type="pres">
      <dgm:prSet presAssocID="{01996A35-624F-4A9A-ADB4-7A6243479D70}" presName="thickLine" presStyleLbl="alignNode1" presStyleIdx="3" presStyleCnt="5"/>
      <dgm:spPr/>
    </dgm:pt>
    <dgm:pt modelId="{37F53484-E2E1-4CD9-8900-8781761F978A}" type="pres">
      <dgm:prSet presAssocID="{01996A35-624F-4A9A-ADB4-7A6243479D70}" presName="horz1" presStyleCnt="0"/>
      <dgm:spPr/>
    </dgm:pt>
    <dgm:pt modelId="{139DCDBA-E499-486B-8298-8D806172372A}" type="pres">
      <dgm:prSet presAssocID="{01996A35-624F-4A9A-ADB4-7A6243479D70}" presName="tx1" presStyleLbl="revTx" presStyleIdx="3" presStyleCnt="5"/>
      <dgm:spPr/>
    </dgm:pt>
    <dgm:pt modelId="{37933808-F027-427B-A096-DD47C3679501}" type="pres">
      <dgm:prSet presAssocID="{01996A35-624F-4A9A-ADB4-7A6243479D70}" presName="vert1" presStyleCnt="0"/>
      <dgm:spPr/>
    </dgm:pt>
    <dgm:pt modelId="{414C3010-3636-46CF-878F-1D14B330C284}" type="pres">
      <dgm:prSet presAssocID="{BB1E0ED0-54B8-433C-9EAF-C95355FE4A71}" presName="thickLine" presStyleLbl="alignNode1" presStyleIdx="4" presStyleCnt="5"/>
      <dgm:spPr/>
    </dgm:pt>
    <dgm:pt modelId="{4F3902D8-4126-4D8D-BAF0-628260E97DF5}" type="pres">
      <dgm:prSet presAssocID="{BB1E0ED0-54B8-433C-9EAF-C95355FE4A71}" presName="horz1" presStyleCnt="0"/>
      <dgm:spPr/>
    </dgm:pt>
    <dgm:pt modelId="{7940C37D-670D-48D9-B291-56E595194DBF}" type="pres">
      <dgm:prSet presAssocID="{BB1E0ED0-54B8-433C-9EAF-C95355FE4A71}" presName="tx1" presStyleLbl="revTx" presStyleIdx="4" presStyleCnt="5"/>
      <dgm:spPr/>
    </dgm:pt>
    <dgm:pt modelId="{2AF9885D-124F-4662-B78A-0C49CE8BF0C6}" type="pres">
      <dgm:prSet presAssocID="{BB1E0ED0-54B8-433C-9EAF-C95355FE4A71}" presName="vert1" presStyleCnt="0"/>
      <dgm:spPr/>
    </dgm:pt>
  </dgm:ptLst>
  <dgm:cxnLst>
    <dgm:cxn modelId="{18FFDC0C-1BB7-4328-901A-27E0D0DA8627}" type="presOf" srcId="{1A6FC9C9-6B2A-4FD7-9D69-8D4A64815756}" destId="{55994EDF-6C22-4C29-A15F-8538EDE5FD92}" srcOrd="0" destOrd="0" presId="urn:microsoft.com/office/officeart/2008/layout/LinedList"/>
    <dgm:cxn modelId="{6CDBC615-B10C-44C9-9796-98FC47FD74CC}" type="presOf" srcId="{164856C5-E8B9-40D7-A496-A0358B4E5EB7}" destId="{4991E7CD-844D-4336-ADF7-5C4F473BFD0F}" srcOrd="0" destOrd="0" presId="urn:microsoft.com/office/officeart/2008/layout/LinedList"/>
    <dgm:cxn modelId="{ADCA6C1B-1843-4379-8868-FF2B8A55E8F0}" srcId="{164856C5-E8B9-40D7-A496-A0358B4E5EB7}" destId="{BB1E0ED0-54B8-433C-9EAF-C95355FE4A71}" srcOrd="4" destOrd="0" parTransId="{4B962739-B05F-4326-8102-FD09F7B51C7F}" sibTransId="{E7BAE6FA-DD28-40C7-9972-08B0C2D80399}"/>
    <dgm:cxn modelId="{07E64E2A-1C88-437E-B541-2A1709BE2CBF}" srcId="{164856C5-E8B9-40D7-A496-A0358B4E5EB7}" destId="{1A6FC9C9-6B2A-4FD7-9D69-8D4A64815756}" srcOrd="1" destOrd="0" parTransId="{60E16FE8-D03F-4616-942A-A7E9F92E669B}" sibTransId="{EFDC37FE-BB35-44CD-89AF-54F168F74EAE}"/>
    <dgm:cxn modelId="{C3EBBF2F-2A4A-4EAF-97BA-0AF29A603A21}" type="presOf" srcId="{23848CD2-11D6-47F6-8348-9322E1A536DE}" destId="{C295DB77-B9C4-4868-9347-875F2114064F}" srcOrd="0" destOrd="0" presId="urn:microsoft.com/office/officeart/2008/layout/LinedList"/>
    <dgm:cxn modelId="{22E5D24E-D572-45A5-956D-3C950C2E9329}" type="presOf" srcId="{BB1E0ED0-54B8-433C-9EAF-C95355FE4A71}" destId="{7940C37D-670D-48D9-B291-56E595194DBF}" srcOrd="0" destOrd="0" presId="urn:microsoft.com/office/officeart/2008/layout/LinedList"/>
    <dgm:cxn modelId="{75AD9787-4FB4-416A-A035-5B0D02A2B15E}" srcId="{164856C5-E8B9-40D7-A496-A0358B4E5EB7}" destId="{A177F573-9CFC-46F0-8193-D3898079F051}" srcOrd="2" destOrd="0" parTransId="{3C693C3C-1B42-4EC7-A2ED-922911383646}" sibTransId="{8DD53A08-6814-4A76-AACE-6D43DA527CEE}"/>
    <dgm:cxn modelId="{03984996-26A6-4FCC-98EB-024C504A798C}" srcId="{164856C5-E8B9-40D7-A496-A0358B4E5EB7}" destId="{01996A35-624F-4A9A-ADB4-7A6243479D70}" srcOrd="3" destOrd="0" parTransId="{1ADC03B2-5D8D-4B83-8F0E-4E1136CBF2BD}" sibTransId="{198B5FDB-139B-4A77-8431-A53824E934F8}"/>
    <dgm:cxn modelId="{C6D02EA3-AFF1-4031-8E53-5306E64A4D12}" type="presOf" srcId="{A177F573-9CFC-46F0-8193-D3898079F051}" destId="{2CBF2546-986D-40A7-87CB-6898AA45EB2B}" srcOrd="0" destOrd="0" presId="urn:microsoft.com/office/officeart/2008/layout/LinedList"/>
    <dgm:cxn modelId="{5106C3B3-2C97-423D-AAC3-26E7B6558EB5}" srcId="{164856C5-E8B9-40D7-A496-A0358B4E5EB7}" destId="{23848CD2-11D6-47F6-8348-9322E1A536DE}" srcOrd="0" destOrd="0" parTransId="{55E2131B-19D2-443B-B90B-F90EE33F13B0}" sibTransId="{C6EC661D-BDFD-4553-B80A-0DA1956D9B30}"/>
    <dgm:cxn modelId="{10DA3CB7-F82C-473F-B6AD-2BCF8F29234F}" type="presOf" srcId="{01996A35-624F-4A9A-ADB4-7A6243479D70}" destId="{139DCDBA-E499-486B-8298-8D806172372A}" srcOrd="0" destOrd="0" presId="urn:microsoft.com/office/officeart/2008/layout/LinedList"/>
    <dgm:cxn modelId="{058F5D57-A8DE-480D-BB7C-28305A10B502}" type="presParOf" srcId="{4991E7CD-844D-4336-ADF7-5C4F473BFD0F}" destId="{F9B4A898-F349-4B92-A65E-BD71D1B87E08}" srcOrd="0" destOrd="0" presId="urn:microsoft.com/office/officeart/2008/layout/LinedList"/>
    <dgm:cxn modelId="{34F1772E-CEF5-4CB3-B0DB-1C235C4CDF59}" type="presParOf" srcId="{4991E7CD-844D-4336-ADF7-5C4F473BFD0F}" destId="{0B2A8CCD-23AA-41AD-AD7F-6F5257406600}" srcOrd="1" destOrd="0" presId="urn:microsoft.com/office/officeart/2008/layout/LinedList"/>
    <dgm:cxn modelId="{92443D5C-431A-4031-9764-3E6D74BAACE4}" type="presParOf" srcId="{0B2A8CCD-23AA-41AD-AD7F-6F5257406600}" destId="{C295DB77-B9C4-4868-9347-875F2114064F}" srcOrd="0" destOrd="0" presId="urn:microsoft.com/office/officeart/2008/layout/LinedList"/>
    <dgm:cxn modelId="{608FDFCA-CB60-42A7-954E-EF45C9962E99}" type="presParOf" srcId="{0B2A8CCD-23AA-41AD-AD7F-6F5257406600}" destId="{FC4C47F2-660D-4602-A5DA-1B8BF558E1D0}" srcOrd="1" destOrd="0" presId="urn:microsoft.com/office/officeart/2008/layout/LinedList"/>
    <dgm:cxn modelId="{DA1046D8-3E3C-46CC-B358-1FCE65C0BFCF}" type="presParOf" srcId="{4991E7CD-844D-4336-ADF7-5C4F473BFD0F}" destId="{1F1B5AD3-1144-435E-A530-92317004218F}" srcOrd="2" destOrd="0" presId="urn:microsoft.com/office/officeart/2008/layout/LinedList"/>
    <dgm:cxn modelId="{C5F70022-0777-46E6-B235-76AB84E4DC72}" type="presParOf" srcId="{4991E7CD-844D-4336-ADF7-5C4F473BFD0F}" destId="{388B1F2E-6A52-48C8-8876-3A2EEAAC7C27}" srcOrd="3" destOrd="0" presId="urn:microsoft.com/office/officeart/2008/layout/LinedList"/>
    <dgm:cxn modelId="{D4CF6511-5E97-4E36-9D48-55E280EB624D}" type="presParOf" srcId="{388B1F2E-6A52-48C8-8876-3A2EEAAC7C27}" destId="{55994EDF-6C22-4C29-A15F-8538EDE5FD92}" srcOrd="0" destOrd="0" presId="urn:microsoft.com/office/officeart/2008/layout/LinedList"/>
    <dgm:cxn modelId="{C8A6BD99-DC22-4EFB-BBB0-ECD3176BBD69}" type="presParOf" srcId="{388B1F2E-6A52-48C8-8876-3A2EEAAC7C27}" destId="{6017E289-A4D1-4F9B-811F-6127AB1F6D96}" srcOrd="1" destOrd="0" presId="urn:microsoft.com/office/officeart/2008/layout/LinedList"/>
    <dgm:cxn modelId="{4521385F-D981-4DEF-8F3E-E8C7168D0574}" type="presParOf" srcId="{4991E7CD-844D-4336-ADF7-5C4F473BFD0F}" destId="{C4EFEE7A-A30C-4877-9189-5689BA7BB0E2}" srcOrd="4" destOrd="0" presId="urn:microsoft.com/office/officeart/2008/layout/LinedList"/>
    <dgm:cxn modelId="{276D95E4-41FF-417C-B4FD-3224F180527E}" type="presParOf" srcId="{4991E7CD-844D-4336-ADF7-5C4F473BFD0F}" destId="{DF15CC09-5DC4-409C-BEF3-DFEEC2733C9E}" srcOrd="5" destOrd="0" presId="urn:microsoft.com/office/officeart/2008/layout/LinedList"/>
    <dgm:cxn modelId="{488AD725-3346-4D9D-9172-8295D7FC9A09}" type="presParOf" srcId="{DF15CC09-5DC4-409C-BEF3-DFEEC2733C9E}" destId="{2CBF2546-986D-40A7-87CB-6898AA45EB2B}" srcOrd="0" destOrd="0" presId="urn:microsoft.com/office/officeart/2008/layout/LinedList"/>
    <dgm:cxn modelId="{24468B7E-AFE9-471A-A2F3-0CE0E388634A}" type="presParOf" srcId="{DF15CC09-5DC4-409C-BEF3-DFEEC2733C9E}" destId="{5B1949B8-356E-4BAE-92D7-686C9667CE2F}" srcOrd="1" destOrd="0" presId="urn:microsoft.com/office/officeart/2008/layout/LinedList"/>
    <dgm:cxn modelId="{B7BC3B8D-A549-485B-B1DA-0F823BE7E85A}" type="presParOf" srcId="{4991E7CD-844D-4336-ADF7-5C4F473BFD0F}" destId="{372F4E95-0634-4030-9F88-4B6DBB3AE546}" srcOrd="6" destOrd="0" presId="urn:microsoft.com/office/officeart/2008/layout/LinedList"/>
    <dgm:cxn modelId="{B02BDCAC-F953-4EA6-A623-758BDF9F2F75}" type="presParOf" srcId="{4991E7CD-844D-4336-ADF7-5C4F473BFD0F}" destId="{37F53484-E2E1-4CD9-8900-8781761F978A}" srcOrd="7" destOrd="0" presId="urn:microsoft.com/office/officeart/2008/layout/LinedList"/>
    <dgm:cxn modelId="{603C22A7-39B2-4236-B616-D75B5F1D6DEF}" type="presParOf" srcId="{37F53484-E2E1-4CD9-8900-8781761F978A}" destId="{139DCDBA-E499-486B-8298-8D806172372A}" srcOrd="0" destOrd="0" presId="urn:microsoft.com/office/officeart/2008/layout/LinedList"/>
    <dgm:cxn modelId="{2BE8DB24-3D29-4124-97E4-62A95D8F89E8}" type="presParOf" srcId="{37F53484-E2E1-4CD9-8900-8781761F978A}" destId="{37933808-F027-427B-A096-DD47C3679501}" srcOrd="1" destOrd="0" presId="urn:microsoft.com/office/officeart/2008/layout/LinedList"/>
    <dgm:cxn modelId="{9387D99B-8ACA-4E06-9E7F-74EDE73FAF5B}" type="presParOf" srcId="{4991E7CD-844D-4336-ADF7-5C4F473BFD0F}" destId="{414C3010-3636-46CF-878F-1D14B330C284}" srcOrd="8" destOrd="0" presId="urn:microsoft.com/office/officeart/2008/layout/LinedList"/>
    <dgm:cxn modelId="{EC9BD066-40CF-473F-8120-3669D0359B02}" type="presParOf" srcId="{4991E7CD-844D-4336-ADF7-5C4F473BFD0F}" destId="{4F3902D8-4126-4D8D-BAF0-628260E97DF5}" srcOrd="9" destOrd="0" presId="urn:microsoft.com/office/officeart/2008/layout/LinedList"/>
    <dgm:cxn modelId="{8E2EBE70-1C94-4F93-9485-7187C5887784}" type="presParOf" srcId="{4F3902D8-4126-4D8D-BAF0-628260E97DF5}" destId="{7940C37D-670D-48D9-B291-56E595194DBF}" srcOrd="0" destOrd="0" presId="urn:microsoft.com/office/officeart/2008/layout/LinedList"/>
    <dgm:cxn modelId="{7C6356D0-DA09-4244-B39E-909F0039EE23}" type="presParOf" srcId="{4F3902D8-4126-4D8D-BAF0-628260E97DF5}" destId="{2AF9885D-124F-4662-B78A-0C49CE8BF0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8D920-A230-43C7-9A3B-DE4C350BEFC3}" type="doc">
      <dgm:prSet loTypeId="urn:microsoft.com/office/officeart/2005/8/layout/vProcess5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B3EA2C4-DB95-4BC1-99E9-4FCF550FEB1D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A class is a template definition of the </a:t>
          </a:r>
          <a:r>
            <a:rPr lang="en-US" b="1" dirty="0">
              <a:solidFill>
                <a:schemeClr val="tx1"/>
              </a:solidFill>
            </a:rPr>
            <a:t>methods </a:t>
          </a:r>
          <a:r>
            <a:rPr lang="en-US" dirty="0">
              <a:solidFill>
                <a:schemeClr val="tx1"/>
              </a:solidFill>
            </a:rPr>
            <a:t>and </a:t>
          </a:r>
          <a:r>
            <a:rPr lang="en-US" b="1" dirty="0">
              <a:solidFill>
                <a:schemeClr val="tx1"/>
              </a:solidFill>
            </a:rPr>
            <a:t>variables</a:t>
          </a:r>
          <a:r>
            <a:rPr lang="en-US" dirty="0">
              <a:solidFill>
                <a:schemeClr val="tx1"/>
              </a:solidFill>
            </a:rPr>
            <a:t> in a particular kind of object. </a:t>
          </a:r>
        </a:p>
      </dgm:t>
    </dgm:pt>
    <dgm:pt modelId="{083091EE-5EEB-4A54-A5BC-040E4FCB1CD9}" type="parTrans" cxnId="{271CCB32-64DE-4E27-B4F3-75805A4F63E8}">
      <dgm:prSet/>
      <dgm:spPr/>
      <dgm:t>
        <a:bodyPr/>
        <a:lstStyle/>
        <a:p>
          <a:endParaRPr lang="en-US"/>
        </a:p>
      </dgm:t>
    </dgm:pt>
    <dgm:pt modelId="{54F335A7-F8DE-49B7-BD97-22582294EA78}" type="sibTrans" cxnId="{271CCB32-64DE-4E27-B4F3-75805A4F63E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6AA931-A32D-4EBD-936C-2C6DD0F5C384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An object is a </a:t>
          </a:r>
          <a:r>
            <a:rPr lang="en-US" b="1" dirty="0">
              <a:solidFill>
                <a:schemeClr val="tx1"/>
              </a:solidFill>
            </a:rPr>
            <a:t>specific instance</a:t>
          </a:r>
          <a:r>
            <a:rPr lang="en-US" dirty="0">
              <a:solidFill>
                <a:schemeClr val="tx1"/>
              </a:solidFill>
            </a:rPr>
            <a:t> of a class</a:t>
          </a:r>
        </a:p>
      </dgm:t>
    </dgm:pt>
    <dgm:pt modelId="{8DA94603-C80D-4077-A3D6-A2063D48D374}" type="parTrans" cxnId="{BE69BD63-4067-47AA-B7B4-0210A2839AC3}">
      <dgm:prSet/>
      <dgm:spPr/>
      <dgm:t>
        <a:bodyPr/>
        <a:lstStyle/>
        <a:p>
          <a:endParaRPr lang="en-US"/>
        </a:p>
      </dgm:t>
    </dgm:pt>
    <dgm:pt modelId="{973B66C6-2861-4E0D-B047-1A27FD927DE4}" type="sibTrans" cxnId="{BE69BD63-4067-47AA-B7B4-0210A2839AC3}">
      <dgm:prSet/>
      <dgm:spPr/>
      <dgm:t>
        <a:bodyPr/>
        <a:lstStyle/>
        <a:p>
          <a:endParaRPr lang="en-US"/>
        </a:p>
      </dgm:t>
    </dgm:pt>
    <dgm:pt modelId="{BC466E78-D005-407A-9E46-9C3878D549F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Containing real values instead of variables. </a:t>
          </a:r>
        </a:p>
      </dgm:t>
    </dgm:pt>
    <dgm:pt modelId="{EC9BB56D-E1E2-4D96-BD03-AFC44636467F}" type="parTrans" cxnId="{23EB22AB-C77B-4410-A927-2C25D49729C2}">
      <dgm:prSet/>
      <dgm:spPr/>
      <dgm:t>
        <a:bodyPr/>
        <a:lstStyle/>
        <a:p>
          <a:endParaRPr lang="en-US"/>
        </a:p>
      </dgm:t>
    </dgm:pt>
    <dgm:pt modelId="{A904E73A-8E67-4B99-A720-50A23CC38B91}" type="sibTrans" cxnId="{23EB22AB-C77B-4410-A927-2C25D49729C2}">
      <dgm:prSet/>
      <dgm:spPr/>
      <dgm:t>
        <a:bodyPr/>
        <a:lstStyle/>
        <a:p>
          <a:endParaRPr lang="en-US"/>
        </a:p>
      </dgm:t>
    </dgm:pt>
    <dgm:pt modelId="{C94E7026-A807-46A4-8394-DD9CAE7C6C9F}" type="pres">
      <dgm:prSet presAssocID="{A1A8D920-A230-43C7-9A3B-DE4C350BEFC3}" presName="outerComposite" presStyleCnt="0">
        <dgm:presLayoutVars>
          <dgm:chMax val="5"/>
          <dgm:dir/>
          <dgm:resizeHandles val="exact"/>
        </dgm:presLayoutVars>
      </dgm:prSet>
      <dgm:spPr/>
    </dgm:pt>
    <dgm:pt modelId="{167DE472-4115-41E6-8819-74D3A810A286}" type="pres">
      <dgm:prSet presAssocID="{A1A8D920-A230-43C7-9A3B-DE4C350BEFC3}" presName="dummyMaxCanvas" presStyleCnt="0">
        <dgm:presLayoutVars/>
      </dgm:prSet>
      <dgm:spPr/>
    </dgm:pt>
    <dgm:pt modelId="{32C21D79-7196-4D7C-AA9B-6EA9499E6C4C}" type="pres">
      <dgm:prSet presAssocID="{A1A8D920-A230-43C7-9A3B-DE4C350BEFC3}" presName="TwoNodes_1" presStyleLbl="node1" presStyleIdx="0" presStyleCnt="2">
        <dgm:presLayoutVars>
          <dgm:bulletEnabled val="1"/>
        </dgm:presLayoutVars>
      </dgm:prSet>
      <dgm:spPr/>
    </dgm:pt>
    <dgm:pt modelId="{63343422-5D9D-4283-B80D-52554E9A8B5E}" type="pres">
      <dgm:prSet presAssocID="{A1A8D920-A230-43C7-9A3B-DE4C350BEFC3}" presName="TwoNodes_2" presStyleLbl="node1" presStyleIdx="1" presStyleCnt="2">
        <dgm:presLayoutVars>
          <dgm:bulletEnabled val="1"/>
        </dgm:presLayoutVars>
      </dgm:prSet>
      <dgm:spPr/>
    </dgm:pt>
    <dgm:pt modelId="{715BF69D-1BDB-48AF-8C55-88BC3AF210DB}" type="pres">
      <dgm:prSet presAssocID="{A1A8D920-A230-43C7-9A3B-DE4C350BEFC3}" presName="TwoConn_1-2" presStyleLbl="fgAccFollowNode1" presStyleIdx="0" presStyleCnt="1">
        <dgm:presLayoutVars>
          <dgm:bulletEnabled val="1"/>
        </dgm:presLayoutVars>
      </dgm:prSet>
      <dgm:spPr/>
    </dgm:pt>
    <dgm:pt modelId="{AD7FC9DB-324F-43D7-9ED4-511F16785965}" type="pres">
      <dgm:prSet presAssocID="{A1A8D920-A230-43C7-9A3B-DE4C350BEFC3}" presName="TwoNodes_1_text" presStyleLbl="node1" presStyleIdx="1" presStyleCnt="2">
        <dgm:presLayoutVars>
          <dgm:bulletEnabled val="1"/>
        </dgm:presLayoutVars>
      </dgm:prSet>
      <dgm:spPr/>
    </dgm:pt>
    <dgm:pt modelId="{978AF2FE-FFAA-4830-9C3F-BE571C259C4C}" type="pres">
      <dgm:prSet presAssocID="{A1A8D920-A230-43C7-9A3B-DE4C350BEFC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E51F290E-5BA8-41C5-91EA-F596BCE09C6C}" type="presOf" srcId="{426AA931-A32D-4EBD-936C-2C6DD0F5C384}" destId="{978AF2FE-FFAA-4830-9C3F-BE571C259C4C}" srcOrd="1" destOrd="0" presId="urn:microsoft.com/office/officeart/2005/8/layout/vProcess5"/>
    <dgm:cxn modelId="{271CCB32-64DE-4E27-B4F3-75805A4F63E8}" srcId="{A1A8D920-A230-43C7-9A3B-DE4C350BEFC3}" destId="{EB3EA2C4-DB95-4BC1-99E9-4FCF550FEB1D}" srcOrd="0" destOrd="0" parTransId="{083091EE-5EEB-4A54-A5BC-040E4FCB1CD9}" sibTransId="{54F335A7-F8DE-49B7-BD97-22582294EA78}"/>
    <dgm:cxn modelId="{B8005F34-37F3-4D4D-9364-2E539C6137EB}" type="presOf" srcId="{EB3EA2C4-DB95-4BC1-99E9-4FCF550FEB1D}" destId="{32C21D79-7196-4D7C-AA9B-6EA9499E6C4C}" srcOrd="0" destOrd="0" presId="urn:microsoft.com/office/officeart/2005/8/layout/vProcess5"/>
    <dgm:cxn modelId="{705A3B35-8359-4629-A5A6-B1682D5429A9}" type="presOf" srcId="{54F335A7-F8DE-49B7-BD97-22582294EA78}" destId="{715BF69D-1BDB-48AF-8C55-88BC3AF210DB}" srcOrd="0" destOrd="0" presId="urn:microsoft.com/office/officeart/2005/8/layout/vProcess5"/>
    <dgm:cxn modelId="{BDDEE936-19D0-4518-A6B0-CCB99C2371CE}" type="presOf" srcId="{BC466E78-D005-407A-9E46-9C3878D549F2}" destId="{978AF2FE-FFAA-4830-9C3F-BE571C259C4C}" srcOrd="1" destOrd="1" presId="urn:microsoft.com/office/officeart/2005/8/layout/vProcess5"/>
    <dgm:cxn modelId="{BE69BD63-4067-47AA-B7B4-0210A2839AC3}" srcId="{A1A8D920-A230-43C7-9A3B-DE4C350BEFC3}" destId="{426AA931-A32D-4EBD-936C-2C6DD0F5C384}" srcOrd="1" destOrd="0" parTransId="{8DA94603-C80D-4077-A3D6-A2063D48D374}" sibTransId="{973B66C6-2861-4E0D-B047-1A27FD927DE4}"/>
    <dgm:cxn modelId="{741DAE44-AF0C-416B-A5EC-8B11F5F10CA3}" type="presOf" srcId="{BC466E78-D005-407A-9E46-9C3878D549F2}" destId="{63343422-5D9D-4283-B80D-52554E9A8B5E}" srcOrd="0" destOrd="1" presId="urn:microsoft.com/office/officeart/2005/8/layout/vProcess5"/>
    <dgm:cxn modelId="{CEAF0373-1828-4F8D-B51E-34EA08825F18}" type="presOf" srcId="{A1A8D920-A230-43C7-9A3B-DE4C350BEFC3}" destId="{C94E7026-A807-46A4-8394-DD9CAE7C6C9F}" srcOrd="0" destOrd="0" presId="urn:microsoft.com/office/officeart/2005/8/layout/vProcess5"/>
    <dgm:cxn modelId="{E18B9BA7-2DBB-43E8-A031-EB6BF73FDFAF}" type="presOf" srcId="{426AA931-A32D-4EBD-936C-2C6DD0F5C384}" destId="{63343422-5D9D-4283-B80D-52554E9A8B5E}" srcOrd="0" destOrd="0" presId="urn:microsoft.com/office/officeart/2005/8/layout/vProcess5"/>
    <dgm:cxn modelId="{23EB22AB-C77B-4410-A927-2C25D49729C2}" srcId="{426AA931-A32D-4EBD-936C-2C6DD0F5C384}" destId="{BC466E78-D005-407A-9E46-9C3878D549F2}" srcOrd="0" destOrd="0" parTransId="{EC9BB56D-E1E2-4D96-BD03-AFC44636467F}" sibTransId="{A904E73A-8E67-4B99-A720-50A23CC38B91}"/>
    <dgm:cxn modelId="{2A692ED7-766F-46F4-AF79-3F8FAEC91711}" type="presOf" srcId="{EB3EA2C4-DB95-4BC1-99E9-4FCF550FEB1D}" destId="{AD7FC9DB-324F-43D7-9ED4-511F16785965}" srcOrd="1" destOrd="0" presId="urn:microsoft.com/office/officeart/2005/8/layout/vProcess5"/>
    <dgm:cxn modelId="{30CDE203-884D-42C6-A043-1127100BB8CF}" type="presParOf" srcId="{C94E7026-A807-46A4-8394-DD9CAE7C6C9F}" destId="{167DE472-4115-41E6-8819-74D3A810A286}" srcOrd="0" destOrd="0" presId="urn:microsoft.com/office/officeart/2005/8/layout/vProcess5"/>
    <dgm:cxn modelId="{1E01178E-1890-4C73-B0E3-B371AD205814}" type="presParOf" srcId="{C94E7026-A807-46A4-8394-DD9CAE7C6C9F}" destId="{32C21D79-7196-4D7C-AA9B-6EA9499E6C4C}" srcOrd="1" destOrd="0" presId="urn:microsoft.com/office/officeart/2005/8/layout/vProcess5"/>
    <dgm:cxn modelId="{C1775296-CF4F-4971-A3A0-0577462ABF66}" type="presParOf" srcId="{C94E7026-A807-46A4-8394-DD9CAE7C6C9F}" destId="{63343422-5D9D-4283-B80D-52554E9A8B5E}" srcOrd="2" destOrd="0" presId="urn:microsoft.com/office/officeart/2005/8/layout/vProcess5"/>
    <dgm:cxn modelId="{E89F8579-DA10-4C94-9F08-2AA7FBCB0C7F}" type="presParOf" srcId="{C94E7026-A807-46A4-8394-DD9CAE7C6C9F}" destId="{715BF69D-1BDB-48AF-8C55-88BC3AF210DB}" srcOrd="3" destOrd="0" presId="urn:microsoft.com/office/officeart/2005/8/layout/vProcess5"/>
    <dgm:cxn modelId="{C30BF5B4-1961-4592-A37F-40D52E88B59E}" type="presParOf" srcId="{C94E7026-A807-46A4-8394-DD9CAE7C6C9F}" destId="{AD7FC9DB-324F-43D7-9ED4-511F16785965}" srcOrd="4" destOrd="0" presId="urn:microsoft.com/office/officeart/2005/8/layout/vProcess5"/>
    <dgm:cxn modelId="{0FB66192-E264-476A-96DF-0BBA4CF43FA4}" type="presParOf" srcId="{C94E7026-A807-46A4-8394-DD9CAE7C6C9F}" destId="{978AF2FE-FFAA-4830-9C3F-BE571C259C4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4A898-F349-4B92-A65E-BD71D1B87E08}">
      <dsp:nvSpPr>
        <dsp:cNvPr id="0" name=""/>
        <dsp:cNvSpPr/>
      </dsp:nvSpPr>
      <dsp:spPr>
        <a:xfrm>
          <a:off x="0" y="482"/>
          <a:ext cx="4041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5DB77-B9C4-4868-9347-875F2114064F}">
      <dsp:nvSpPr>
        <dsp:cNvPr id="0" name=""/>
        <dsp:cNvSpPr/>
      </dsp:nvSpPr>
      <dsp:spPr>
        <a:xfrm>
          <a:off x="0" y="482"/>
          <a:ext cx="4041775" cy="79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Class</a:t>
          </a:r>
          <a:endParaRPr lang="en-US" sz="3700" kern="1200"/>
        </a:p>
      </dsp:txBody>
      <dsp:txXfrm>
        <a:off x="0" y="482"/>
        <a:ext cx="4041775" cy="790064"/>
      </dsp:txXfrm>
    </dsp:sp>
    <dsp:sp modelId="{1F1B5AD3-1144-435E-A530-92317004218F}">
      <dsp:nvSpPr>
        <dsp:cNvPr id="0" name=""/>
        <dsp:cNvSpPr/>
      </dsp:nvSpPr>
      <dsp:spPr>
        <a:xfrm>
          <a:off x="0" y="790547"/>
          <a:ext cx="4041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94EDF-6C22-4C29-A15F-8538EDE5FD92}">
      <dsp:nvSpPr>
        <dsp:cNvPr id="0" name=""/>
        <dsp:cNvSpPr/>
      </dsp:nvSpPr>
      <dsp:spPr>
        <a:xfrm>
          <a:off x="0" y="790547"/>
          <a:ext cx="4041775" cy="79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Object</a:t>
          </a:r>
          <a:endParaRPr lang="en-US" sz="3700" kern="1200"/>
        </a:p>
      </dsp:txBody>
      <dsp:txXfrm>
        <a:off x="0" y="790547"/>
        <a:ext cx="4041775" cy="790064"/>
      </dsp:txXfrm>
    </dsp:sp>
    <dsp:sp modelId="{C4EFEE7A-A30C-4877-9189-5689BA7BB0E2}">
      <dsp:nvSpPr>
        <dsp:cNvPr id="0" name=""/>
        <dsp:cNvSpPr/>
      </dsp:nvSpPr>
      <dsp:spPr>
        <a:xfrm>
          <a:off x="0" y="1580611"/>
          <a:ext cx="4041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F2546-986D-40A7-87CB-6898AA45EB2B}">
      <dsp:nvSpPr>
        <dsp:cNvPr id="0" name=""/>
        <dsp:cNvSpPr/>
      </dsp:nvSpPr>
      <dsp:spPr>
        <a:xfrm>
          <a:off x="0" y="1580611"/>
          <a:ext cx="4041775" cy="79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Method</a:t>
          </a:r>
          <a:endParaRPr lang="en-US" sz="3700" kern="1200"/>
        </a:p>
      </dsp:txBody>
      <dsp:txXfrm>
        <a:off x="0" y="1580611"/>
        <a:ext cx="4041775" cy="790064"/>
      </dsp:txXfrm>
    </dsp:sp>
    <dsp:sp modelId="{372F4E95-0634-4030-9F88-4B6DBB3AE546}">
      <dsp:nvSpPr>
        <dsp:cNvPr id="0" name=""/>
        <dsp:cNvSpPr/>
      </dsp:nvSpPr>
      <dsp:spPr>
        <a:xfrm>
          <a:off x="0" y="2370676"/>
          <a:ext cx="4041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DCDBA-E499-486B-8298-8D806172372A}">
      <dsp:nvSpPr>
        <dsp:cNvPr id="0" name=""/>
        <dsp:cNvSpPr/>
      </dsp:nvSpPr>
      <dsp:spPr>
        <a:xfrm>
          <a:off x="0" y="2370676"/>
          <a:ext cx="4041775" cy="79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Parameter</a:t>
          </a:r>
          <a:endParaRPr lang="en-US" sz="3700" kern="1200"/>
        </a:p>
      </dsp:txBody>
      <dsp:txXfrm>
        <a:off x="0" y="2370676"/>
        <a:ext cx="4041775" cy="790064"/>
      </dsp:txXfrm>
    </dsp:sp>
    <dsp:sp modelId="{414C3010-3636-46CF-878F-1D14B330C284}">
      <dsp:nvSpPr>
        <dsp:cNvPr id="0" name=""/>
        <dsp:cNvSpPr/>
      </dsp:nvSpPr>
      <dsp:spPr>
        <a:xfrm>
          <a:off x="0" y="3160740"/>
          <a:ext cx="40417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0C37D-670D-48D9-B291-56E595194DBF}">
      <dsp:nvSpPr>
        <dsp:cNvPr id="0" name=""/>
        <dsp:cNvSpPr/>
      </dsp:nvSpPr>
      <dsp:spPr>
        <a:xfrm>
          <a:off x="0" y="3160740"/>
          <a:ext cx="4041775" cy="79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Data type</a:t>
          </a:r>
          <a:endParaRPr lang="en-US" sz="3700" kern="1200"/>
        </a:p>
      </dsp:txBody>
      <dsp:txXfrm>
        <a:off x="0" y="3160740"/>
        <a:ext cx="4041775" cy="790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21D79-7196-4D7C-AA9B-6EA9499E6C4C}">
      <dsp:nvSpPr>
        <dsp:cNvPr id="0" name=""/>
        <dsp:cNvSpPr/>
      </dsp:nvSpPr>
      <dsp:spPr>
        <a:xfrm>
          <a:off x="0" y="0"/>
          <a:ext cx="6347460" cy="1920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A class is a template definition of the </a:t>
          </a:r>
          <a:r>
            <a:rPr lang="en-US" sz="2700" b="1" kern="1200" dirty="0">
              <a:solidFill>
                <a:schemeClr val="tx1"/>
              </a:solidFill>
            </a:rPr>
            <a:t>methods </a:t>
          </a:r>
          <a:r>
            <a:rPr lang="en-US" sz="2700" kern="1200" dirty="0">
              <a:solidFill>
                <a:schemeClr val="tx1"/>
              </a:solidFill>
            </a:rPr>
            <a:t>and </a:t>
          </a:r>
          <a:r>
            <a:rPr lang="en-US" sz="2700" b="1" kern="1200" dirty="0">
              <a:solidFill>
                <a:schemeClr val="tx1"/>
              </a:solidFill>
            </a:rPr>
            <a:t>variables</a:t>
          </a:r>
          <a:r>
            <a:rPr lang="en-US" sz="2700" kern="1200" dirty="0">
              <a:solidFill>
                <a:schemeClr val="tx1"/>
              </a:solidFill>
            </a:rPr>
            <a:t> in a particular kind of object. </a:t>
          </a:r>
        </a:p>
      </dsp:txBody>
      <dsp:txXfrm>
        <a:off x="56242" y="56242"/>
        <a:ext cx="4362742" cy="1807756"/>
      </dsp:txXfrm>
    </dsp:sp>
    <dsp:sp modelId="{63343422-5D9D-4283-B80D-52554E9A8B5E}">
      <dsp:nvSpPr>
        <dsp:cNvPr id="0" name=""/>
        <dsp:cNvSpPr/>
      </dsp:nvSpPr>
      <dsp:spPr>
        <a:xfrm>
          <a:off x="1120139" y="2346959"/>
          <a:ext cx="6347460" cy="1920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An object is a </a:t>
          </a:r>
          <a:r>
            <a:rPr lang="en-US" sz="2700" b="1" kern="1200" dirty="0">
              <a:solidFill>
                <a:schemeClr val="tx1"/>
              </a:solidFill>
            </a:rPr>
            <a:t>specific instance</a:t>
          </a:r>
          <a:r>
            <a:rPr lang="en-US" sz="2700" kern="1200" dirty="0">
              <a:solidFill>
                <a:schemeClr val="tx1"/>
              </a:solidFill>
            </a:rPr>
            <a:t> of a class</a:t>
          </a:r>
        </a:p>
        <a:p>
          <a:pPr marL="228600" lvl="1" indent="-228600" algn="ctr" defTabSz="9334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Containing real values instead of variables. </a:t>
          </a:r>
        </a:p>
      </dsp:txBody>
      <dsp:txXfrm>
        <a:off x="1176381" y="2403201"/>
        <a:ext cx="3866680" cy="1807756"/>
      </dsp:txXfrm>
    </dsp:sp>
    <dsp:sp modelId="{715BF69D-1BDB-48AF-8C55-88BC3AF210DB}">
      <dsp:nvSpPr>
        <dsp:cNvPr id="0" name=""/>
        <dsp:cNvSpPr/>
      </dsp:nvSpPr>
      <dsp:spPr>
        <a:xfrm>
          <a:off x="5099304" y="1509521"/>
          <a:ext cx="1248156" cy="1248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tx1"/>
            </a:solidFill>
          </a:endParaRPr>
        </a:p>
      </dsp:txBody>
      <dsp:txXfrm>
        <a:off x="5380139" y="1509521"/>
        <a:ext cx="686486" cy="93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571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Verdana" charset="0"/>
              </a:defRPr>
            </a:lvl1pPr>
          </a:lstStyle>
          <a:p>
            <a:pPr>
              <a:defRPr/>
            </a:pPr>
            <a:r>
              <a:rPr lang="en-GB" altLang="en-US"/>
              <a:t>© David J. Barnes and Michael Kölling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43600" y="8686800"/>
            <a:ext cx="914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Verdana" charset="0"/>
              </a:defRPr>
            </a:lvl1pPr>
          </a:lstStyle>
          <a:p>
            <a:pPr>
              <a:defRPr/>
            </a:pPr>
            <a:fld id="{54B9FD48-ED03-D847-AA81-DEFF5D461B6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21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3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3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759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GB" altLang="en-US"/>
              <a:t>© David J. Barnes and Michael Kölling</a:t>
            </a:r>
          </a:p>
        </p:txBody>
      </p:sp>
      <p:sp>
        <p:nvSpPr>
          <p:cNvPr id="6759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86B65D8-0E32-7245-A420-956D90498C5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5698992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32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32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32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32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32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Objects First with Java</a:t>
            </a:r>
          </a:p>
        </p:txBody>
      </p:sp>
      <p:sp>
        <p:nvSpPr>
          <p:cNvPr id="16386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© David J. Barnes and Michael Kölling</a:t>
            </a:r>
          </a:p>
        </p:txBody>
      </p:sp>
      <p:sp>
        <p:nvSpPr>
          <p:cNvPr id="1638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fld id="{3AE17A98-C592-6B46-A1CC-8A91B11697E2}" type="slidenum">
              <a:rPr lang="en-GB" altLang="en-US" sz="1200"/>
              <a:pPr/>
              <a:t>1</a:t>
            </a:fld>
            <a:endParaRPr lang="en-GB" altLang="en-US" sz="1200"/>
          </a:p>
        </p:txBody>
      </p:sp>
      <p:sp>
        <p:nvSpPr>
          <p:cNvPr id="1638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>
                <a:latin typeface="Times" charset="0"/>
                <a:ea typeface="ＭＳ Ｐゴシック" charset="-128"/>
              </a:rPr>
              <a:t>Replace this with your course title and your name/contact details.</a:t>
            </a:r>
          </a:p>
          <a:p>
            <a:pPr eaLnBrk="1" hangingPunct="1"/>
            <a:endParaRPr lang="en-GB" altLang="en-US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062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317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31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6C8CED3F-91D8-8545-A8A6-5EC7D5FF1716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25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750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358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358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B935509B-9BC9-2B42-B016-D97018AA8DC5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55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503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BF01C2B9-F148-D248-8B24-36F43746ED66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57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74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460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42B80AA9-9110-5649-856E-9959702D86FC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58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77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491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D87F04AC-66A4-8A46-8CF7-4EB8D4BAC172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60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24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512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977168A0-232C-7D4F-9267-B9B11157392B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61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4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532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6C979DF4-CC73-9B4F-8FFB-0055A5D5E511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62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81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552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5B76FE57-F2C0-4646-9243-30FE5272AB4D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63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878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6246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624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33DCE7E3-7332-834C-B906-2AEF9A08C045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65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altLang="en-US" sz="1600">
                <a:latin typeface="Lucida Grande" charset="0"/>
                <a:ea typeface="ＭＳ Ｐゴシック" charset="-128"/>
                <a:sym typeface="Lucida Grande" charset="0"/>
              </a:rPr>
              <a:t>try out in codepad</a:t>
            </a:r>
          </a:p>
        </p:txBody>
      </p:sp>
    </p:spTree>
    <p:extLst>
      <p:ext uri="{BB962C8B-B14F-4D97-AF65-F5344CB8AC3E}">
        <p14:creationId xmlns:p14="http://schemas.microsoft.com/office/powerpoint/2010/main" val="3829498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839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839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74180958-73CC-0144-BCE8-529C91825BE5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68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39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757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Objects First with Java</a:t>
            </a:r>
          </a:p>
        </p:txBody>
      </p:sp>
      <p:sp>
        <p:nvSpPr>
          <p:cNvPr id="2969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© David J. Barnes and Michael Kölling</a:t>
            </a:r>
          </a:p>
        </p:txBody>
      </p:sp>
      <p:sp>
        <p:nvSpPr>
          <p:cNvPr id="2969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fld id="{0D426269-54C6-9943-8C37-F25C24585C05}" type="slidenum">
              <a:rPr lang="en-GB" altLang="en-US" sz="1200"/>
              <a:pPr/>
              <a:t>2</a:t>
            </a:fld>
            <a:endParaRPr lang="en-GB" altLang="en-US" sz="1200"/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337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David J. Barnes and Michael Kölling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6B65D8-0E32-7245-A420-956D90498C5E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448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David J. Barnes and Michael Kölling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6B65D8-0E32-7245-A420-956D90498C5E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6537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Objects First with Java</a:t>
            </a:r>
          </a:p>
        </p:txBody>
      </p:sp>
      <p:sp>
        <p:nvSpPr>
          <p:cNvPr id="27650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r>
              <a:rPr lang="en-GB" altLang="en-US" sz="1200"/>
              <a:t>© David J. Barnes and Michael Kölling</a:t>
            </a:r>
          </a:p>
        </p:txBody>
      </p:sp>
      <p:sp>
        <p:nvSpPr>
          <p:cNvPr id="2765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fld id="{0CCF6291-7B54-3F47-98EF-040159FB1D7B}" type="slidenum">
              <a:rPr lang="en-GB" altLang="en-US" sz="1200"/>
              <a:pPr/>
              <a:t>12</a:t>
            </a:fld>
            <a:endParaRPr lang="en-GB" altLang="en-US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92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Objects First with Java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David J. Barnes and Michael Kölling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6B65D8-0E32-7245-A420-956D90498C5E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05602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121DF6D3-2844-494B-BE5D-347BDDF11B69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17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24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0378F90A-9381-8040-A980-0A2625F4C8C4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20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80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Objects First with Java</a:t>
            </a:r>
          </a:p>
        </p:txBody>
      </p:sp>
      <p:sp>
        <p:nvSpPr>
          <p:cNvPr id="286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1200" b="0">
                <a:solidFill>
                  <a:schemeClr val="tx1"/>
                </a:solidFill>
                <a:latin typeface="Times New Roman" charset="0"/>
              </a:rPr>
              <a:t>© David J. Barnes and Michael Kölling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r"/>
            <a:fld id="{027A423C-2F31-A64B-98F4-2BE2E2995930}" type="slidenum">
              <a:rPr lang="en-GB" altLang="en-US" sz="1200" b="0">
                <a:solidFill>
                  <a:schemeClr val="tx1"/>
                </a:solidFill>
                <a:latin typeface="Times New Roman" charset="0"/>
              </a:rPr>
              <a:pPr algn="r"/>
              <a:t>21</a:t>
            </a:fld>
            <a:endParaRPr lang="en-GB" altLang="en-US" sz="1200" b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04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057400"/>
            <a:ext cx="7848600" cy="1143000"/>
          </a:xfrm>
        </p:spPr>
        <p:txBody>
          <a:bodyPr/>
          <a:lstStyle>
            <a:lvl1pPr>
              <a:defRPr>
                <a:solidFill>
                  <a:srgbClr val="1A3170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962400"/>
            <a:ext cx="78486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5021" cy="687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12" y="1"/>
            <a:ext cx="320692" cy="6871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55021" cy="687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0412" y="1"/>
            <a:ext cx="320692" cy="68719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265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381000"/>
            <a:ext cx="1943100" cy="5715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381000"/>
            <a:ext cx="5676900" cy="57150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79908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828800"/>
            <a:ext cx="365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5029200" y="1828800"/>
            <a:ext cx="3657600" cy="4267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5591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219200" y="1828800"/>
            <a:ext cx="7467600" cy="4267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1634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79443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920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828800"/>
            <a:ext cx="3657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8800"/>
            <a:ext cx="3657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5543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0576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2866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042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9200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8594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a-DK" dirty="0"/>
          </a:p>
        </p:txBody>
      </p:sp>
      <p:sp>
        <p:nvSpPr>
          <p:cNvPr id="8704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828800"/>
            <a:ext cx="7467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 dirty="0"/>
          </a:p>
        </p:txBody>
      </p:sp>
      <p:sp>
        <p:nvSpPr>
          <p:cNvPr id="87044" name="Rectangle 10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43000" y="6426200"/>
            <a:ext cx="693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rgbClr val="76807A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  <p:sp>
        <p:nvSpPr>
          <p:cNvPr id="87045" name="Rectangle 1029"/>
          <p:cNvSpPr>
            <a:spLocks noChangeArrowheads="1"/>
          </p:cNvSpPr>
          <p:nvPr/>
        </p:nvSpPr>
        <p:spPr bwMode="auto">
          <a:xfrm>
            <a:off x="8001000" y="6426200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fld id="{A3BC8BF3-BF59-A84C-8413-1F424F081E29}" type="slidenum">
              <a:rPr lang="da-DK" sz="1400" b="0">
                <a:latin typeface="Arial" charset="0"/>
              </a:rPr>
              <a:pPr algn="r"/>
              <a:t>‹#›</a:t>
            </a:fld>
            <a:r>
              <a:rPr lang="da-DK" sz="1400" b="0">
                <a:latin typeface="Arial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855021" cy="687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0412" y="1"/>
            <a:ext cx="320692" cy="6871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855021" cy="687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860412" y="1"/>
            <a:ext cx="320692" cy="68719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F6F5E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A57133"/>
          </a:solidFill>
          <a:latin typeface="Trebuchet MS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Font typeface="Times" charset="0"/>
        <a:buChar char="•"/>
        <a:defRPr sz="3200">
          <a:solidFill>
            <a:srgbClr val="1A317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–"/>
        <a:defRPr sz="2800">
          <a:solidFill>
            <a:srgbClr val="1A317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•"/>
        <a:defRPr sz="2400">
          <a:solidFill>
            <a:srgbClr val="1A317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–"/>
        <a:defRPr sz="2000">
          <a:solidFill>
            <a:srgbClr val="1A317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»"/>
        <a:defRPr sz="2000">
          <a:solidFill>
            <a:srgbClr val="1A317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»"/>
        <a:defRPr sz="2000">
          <a:solidFill>
            <a:srgbClr val="1A3170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»"/>
        <a:defRPr sz="2000">
          <a:solidFill>
            <a:srgbClr val="1A3170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»"/>
        <a:defRPr sz="2000">
          <a:solidFill>
            <a:srgbClr val="1A3170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264D8B"/>
        </a:buClr>
        <a:buChar char="»"/>
        <a:defRPr sz="2000">
          <a:solidFill>
            <a:srgbClr val="1A317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6"/>
          <p:cNvSpPr txBox="1">
            <a:spLocks noChangeArrowheads="1"/>
          </p:cNvSpPr>
          <p:nvPr/>
        </p:nvSpPr>
        <p:spPr bwMode="auto">
          <a:xfrm>
            <a:off x="8475663" y="6537325"/>
            <a:ext cx="3658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000" b="0" dirty="0">
                <a:solidFill>
                  <a:schemeClr val="tx1"/>
                </a:solidFill>
              </a:rPr>
              <a:t>6.0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2375" y="2057400"/>
            <a:ext cx="75406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Understanding class and object definitions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934200" cy="1447800"/>
          </a:xfrm>
        </p:spPr>
        <p:txBody>
          <a:bodyPr/>
          <a:lstStyle/>
          <a:p>
            <a:pPr>
              <a:defRPr/>
            </a:pPr>
            <a:r>
              <a:rPr lang="en-GB" altLang="en-US" dirty="0"/>
              <a:t>Looking inside classes and e</a:t>
            </a:r>
            <a:r>
              <a:rPr lang="en-GB" dirty="0">
                <a:ea typeface="+mn-ea"/>
                <a:cs typeface="+mn-cs"/>
              </a:rPr>
              <a:t>xploring source code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8128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Other observations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412776"/>
            <a:ext cx="7385248" cy="5013424"/>
          </a:xfrm>
        </p:spPr>
        <p:txBody>
          <a:bodyPr/>
          <a:lstStyle/>
          <a:p>
            <a:pPr eaLnBrk="1" hangingPunct="1">
              <a:spcBef>
                <a:spcPts val="2400"/>
              </a:spcBef>
              <a:defRPr/>
            </a:pPr>
            <a:r>
              <a:rPr lang="en-GB" dirty="0">
                <a:ea typeface="+mn-ea"/>
                <a:cs typeface="+mn-cs"/>
              </a:rPr>
              <a:t>Many distinct </a:t>
            </a:r>
            <a:r>
              <a:rPr lang="en-GB" i="1" dirty="0">
                <a:solidFill>
                  <a:srgbClr val="FF0000"/>
                </a:solidFill>
                <a:ea typeface="+mn-ea"/>
                <a:cs typeface="+mn-cs"/>
              </a:rPr>
              <a:t>instances</a:t>
            </a: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 </a:t>
            </a:r>
            <a:r>
              <a:rPr lang="en-GB" dirty="0">
                <a:ea typeface="+mn-ea"/>
                <a:cs typeface="+mn-cs"/>
              </a:rPr>
              <a:t>can be created from a single class.</a:t>
            </a:r>
          </a:p>
          <a:p>
            <a:pPr eaLnBrk="1" hangingPunct="1">
              <a:spcBef>
                <a:spcPts val="2400"/>
              </a:spcBef>
              <a:defRPr/>
            </a:pPr>
            <a:r>
              <a:rPr lang="en-GB" dirty="0">
                <a:ea typeface="+mn-ea"/>
                <a:cs typeface="+mn-cs"/>
              </a:rPr>
              <a:t>An object has </a:t>
            </a:r>
            <a:r>
              <a:rPr lang="en-GB" i="1" dirty="0">
                <a:ea typeface="+mn-ea"/>
                <a:cs typeface="+mn-cs"/>
              </a:rPr>
              <a:t>attributes</a:t>
            </a:r>
            <a:r>
              <a:rPr lang="en-GB" dirty="0"/>
              <a:t> that their</a:t>
            </a:r>
            <a:r>
              <a:rPr lang="en-GB" dirty="0">
                <a:ea typeface="+mn-ea"/>
                <a:cs typeface="+mn-cs"/>
              </a:rPr>
              <a:t> values stored in </a:t>
            </a:r>
            <a:r>
              <a:rPr lang="en-GB" i="1" dirty="0">
                <a:solidFill>
                  <a:srgbClr val="FF0000"/>
                </a:solidFill>
                <a:ea typeface="+mn-ea"/>
                <a:cs typeface="+mn-cs"/>
              </a:rPr>
              <a:t>fields.</a:t>
            </a:r>
            <a:endParaRPr lang="en-GB" dirty="0">
              <a:solidFill>
                <a:srgbClr val="FF0000"/>
              </a:solidFill>
              <a:ea typeface="+mn-ea"/>
              <a:cs typeface="+mn-cs"/>
            </a:endParaRPr>
          </a:p>
          <a:p>
            <a:pPr lvl="1">
              <a:spcBef>
                <a:spcPts val="2400"/>
              </a:spcBef>
              <a:defRPr/>
            </a:pPr>
            <a:r>
              <a:rPr lang="en-GB" dirty="0">
                <a:ea typeface="+mn-ea"/>
                <a:cs typeface="+mn-cs"/>
              </a:rPr>
              <a:t>The class defines what fields an object has.</a:t>
            </a:r>
          </a:p>
          <a:p>
            <a:pPr eaLnBrk="1" hangingPunct="1">
              <a:spcBef>
                <a:spcPts val="2400"/>
              </a:spcBef>
              <a:defRPr/>
            </a:pPr>
            <a:r>
              <a:rPr lang="en-GB" dirty="0"/>
              <a:t>Each </a:t>
            </a:r>
            <a:r>
              <a:rPr lang="en-GB" dirty="0">
                <a:ea typeface="+mn-ea"/>
                <a:cs typeface="+mn-cs"/>
              </a:rPr>
              <a:t>object stores its own set of VALUES (the </a:t>
            </a:r>
            <a:r>
              <a:rPr lang="en-GB" i="1" dirty="0">
                <a:solidFill>
                  <a:srgbClr val="FF0000"/>
                </a:solidFill>
                <a:ea typeface="+mn-ea"/>
                <a:cs typeface="+mn-cs"/>
              </a:rPr>
              <a:t>state</a:t>
            </a: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 </a:t>
            </a:r>
            <a:r>
              <a:rPr lang="en-GB" dirty="0">
                <a:ea typeface="+mn-ea"/>
                <a:cs typeface="+mn-cs"/>
              </a:rPr>
              <a:t>of the object)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tion To Classes And Objects In Object-Oriented Programming In C# -  DEV Community">
            <a:extLst>
              <a:ext uri="{FF2B5EF4-FFF2-40B4-BE49-F238E27FC236}">
                <a16:creationId xmlns:a16="http://schemas.microsoft.com/office/drawing/2014/main" id="{6F12ED71-4ABF-B1F5-2AE4-C99397AFC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4163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73646-CC88-8DD9-5F2A-4E9A2071F803}"/>
              </a:ext>
            </a:extLst>
          </p:cNvPr>
          <p:cNvSpPr txBox="1"/>
          <p:nvPr/>
        </p:nvSpPr>
        <p:spPr>
          <a:xfrm>
            <a:off x="4499992" y="116713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7EADB-A2CF-533A-40BA-3B55DFEF2212}"/>
              </a:ext>
            </a:extLst>
          </p:cNvPr>
          <p:cNvSpPr txBox="1"/>
          <p:nvPr/>
        </p:nvSpPr>
        <p:spPr>
          <a:xfrm>
            <a:off x="7323112" y="813181"/>
            <a:ext cx="128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9B5EB-79DD-E7A3-0959-6BE7D0CB906D}"/>
              </a:ext>
            </a:extLst>
          </p:cNvPr>
          <p:cNvSpPr/>
          <p:nvPr/>
        </p:nvSpPr>
        <p:spPr bwMode="auto">
          <a:xfrm>
            <a:off x="4355976" y="1628800"/>
            <a:ext cx="1152128" cy="2016224"/>
          </a:xfrm>
          <a:prstGeom prst="rect">
            <a:avLst/>
          </a:prstGeom>
          <a:noFill/>
          <a:ln w="38100" cap="flat" cmpd="sng" algn="ctr">
            <a:solidFill>
              <a:srgbClr val="FF571E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AC5E70-F72F-5284-E809-097BEB1A1CDF}"/>
              </a:ext>
            </a:extLst>
          </p:cNvPr>
          <p:cNvSpPr/>
          <p:nvPr/>
        </p:nvSpPr>
        <p:spPr bwMode="auto">
          <a:xfrm>
            <a:off x="7236296" y="1296410"/>
            <a:ext cx="1427510" cy="2564637"/>
          </a:xfrm>
          <a:prstGeom prst="rect">
            <a:avLst/>
          </a:prstGeom>
          <a:noFill/>
          <a:ln w="38100" cap="flat" cmpd="sng" algn="ctr">
            <a:solidFill>
              <a:srgbClr val="FF571E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DAABF-16AA-EADB-DB82-D0BD1C589718}"/>
              </a:ext>
            </a:extLst>
          </p:cNvPr>
          <p:cNvSpPr txBox="1"/>
          <p:nvPr/>
        </p:nvSpPr>
        <p:spPr>
          <a:xfrm>
            <a:off x="1043608" y="4321839"/>
            <a:ext cx="72325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A3170"/>
                </a:solidFill>
                <a:latin typeface="+mn-lt"/>
                <a:ea typeface="+mn-ea"/>
              </a:rPr>
              <a:t>Defines the structure (number, types) of the attributes.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A3170"/>
              </a:solidFill>
              <a:latin typeface="+mn-lt"/>
              <a:ea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A3170"/>
                </a:solidFill>
                <a:latin typeface="+mn-lt"/>
                <a:ea typeface="+mn-ea"/>
              </a:rPr>
              <a:t>Defines available behaviors of its objects.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DA55C-D34F-FC3C-237C-F7487F14836E}"/>
              </a:ext>
            </a:extLst>
          </p:cNvPr>
          <p:cNvSpPr txBox="1"/>
          <p:nvPr/>
        </p:nvSpPr>
        <p:spPr>
          <a:xfrm>
            <a:off x="1029310" y="3593774"/>
            <a:ext cx="203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</a:rPr>
              <a:t>Class:</a:t>
            </a:r>
            <a:endParaRPr lang="en-SG" sz="28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64A1F-3102-D0B3-FC6B-37A886010A5A}"/>
              </a:ext>
            </a:extLst>
          </p:cNvPr>
          <p:cNvSpPr txBox="1"/>
          <p:nvPr/>
        </p:nvSpPr>
        <p:spPr>
          <a:xfrm>
            <a:off x="5940152" y="219947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(fields)</a:t>
            </a: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01CF9-647A-B7F7-2B84-E0B4BFF4D4A8}"/>
              </a:ext>
            </a:extLst>
          </p:cNvPr>
          <p:cNvSpPr txBox="1"/>
          <p:nvPr/>
        </p:nvSpPr>
        <p:spPr>
          <a:xfrm>
            <a:off x="5863923" y="3457743"/>
            <a:ext cx="128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(methods)</a:t>
            </a: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1920DE73-6BEA-FD93-0EA3-C2C901BA559D}"/>
              </a:ext>
            </a:extLst>
          </p:cNvPr>
          <p:cNvSpPr/>
          <p:nvPr/>
        </p:nvSpPr>
        <p:spPr bwMode="auto">
          <a:xfrm>
            <a:off x="5673293" y="1700808"/>
            <a:ext cx="1397813" cy="1080120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24AEABFB-463F-9848-9315-451408E06101}"/>
              </a:ext>
            </a:extLst>
          </p:cNvPr>
          <p:cNvSpPr/>
          <p:nvPr/>
        </p:nvSpPr>
        <p:spPr bwMode="auto">
          <a:xfrm>
            <a:off x="5781305" y="2975320"/>
            <a:ext cx="1397813" cy="1080120"/>
          </a:xfrm>
          <a:prstGeom prst="cloud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1412776"/>
            <a:ext cx="7467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Demo of figures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C845B-0805-C1C3-F482-44E42F3A1EA2}"/>
              </a:ext>
            </a:extLst>
          </p:cNvPr>
          <p:cNvSpPr txBox="1"/>
          <p:nvPr/>
        </p:nvSpPr>
        <p:spPr>
          <a:xfrm>
            <a:off x="1259632" y="5229200"/>
            <a:ext cx="7467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dirty="0"/>
              <a:t>Here, we start discussing objects and classes in an shapes example in </a:t>
            </a:r>
            <a:r>
              <a:rPr lang="en-US" sz="2000" b="0" dirty="0" err="1"/>
              <a:t>BlueJ</a:t>
            </a:r>
            <a:r>
              <a:rPr lang="en-US" sz="2000" b="0" dirty="0"/>
              <a:t>. </a:t>
            </a:r>
          </a:p>
          <a:p>
            <a:pPr algn="ctr"/>
            <a:r>
              <a:rPr lang="en-US" sz="2000" b="0" dirty="0"/>
              <a:t>All important points of this lecture are encountered and pointed out during this demo.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ea typeface="+mj-ea"/>
                <a:cs typeface="+mj-cs"/>
              </a:rPr>
              <a:t>State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  <p:pic>
        <p:nvPicPr>
          <p:cNvPr id="337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2058988"/>
            <a:ext cx="519271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ea typeface="+mj-ea"/>
                <a:cs typeface="+mj-cs"/>
              </a:rPr>
              <a:t>Two circle objects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  <p:pic>
        <p:nvPicPr>
          <p:cNvPr id="34819" name="Picture 9" descr="fig1-6-colo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23" y="1634926"/>
            <a:ext cx="5638800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BE3AD-AB33-DFDF-2636-612A9D51D737}"/>
              </a:ext>
            </a:extLst>
          </p:cNvPr>
          <p:cNvCxnSpPr/>
          <p:nvPr/>
        </p:nvCxnSpPr>
        <p:spPr bwMode="auto">
          <a:xfrm flipV="1">
            <a:off x="1259632" y="1268760"/>
            <a:ext cx="0" cy="1584176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AD077-3B45-511B-9376-75BAF30D8369}"/>
              </a:ext>
            </a:extLst>
          </p:cNvPr>
          <p:cNvCxnSpPr>
            <a:cxnSpLocks/>
          </p:cNvCxnSpPr>
          <p:nvPr/>
        </p:nvCxnSpPr>
        <p:spPr bwMode="auto">
          <a:xfrm>
            <a:off x="1259632" y="2852936"/>
            <a:ext cx="2520280" cy="0"/>
          </a:xfrm>
          <a:prstGeom prst="straightConnector1">
            <a:avLst/>
          </a:prstGeom>
          <a:ln w="28575"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9D38886-7E45-045A-06C9-6C5D223B4AF8}"/>
              </a:ext>
            </a:extLst>
          </p:cNvPr>
          <p:cNvSpPr/>
          <p:nvPr/>
        </p:nvSpPr>
        <p:spPr bwMode="auto">
          <a:xfrm>
            <a:off x="1439655" y="2028057"/>
            <a:ext cx="792085" cy="74867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BB9E13-8C0D-23AF-646A-AD8714BDCBF2}"/>
              </a:ext>
            </a:extLst>
          </p:cNvPr>
          <p:cNvSpPr/>
          <p:nvPr/>
        </p:nvSpPr>
        <p:spPr bwMode="auto">
          <a:xfrm>
            <a:off x="2815023" y="1700812"/>
            <a:ext cx="604849" cy="57186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4B6BB5-FB2D-AA6E-D497-0D4A5AE47FB1}"/>
              </a:ext>
            </a:extLst>
          </p:cNvPr>
          <p:cNvCxnSpPr/>
          <p:nvPr/>
        </p:nvCxnSpPr>
        <p:spPr bwMode="auto">
          <a:xfrm flipH="1">
            <a:off x="1259632" y="2402396"/>
            <a:ext cx="57606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5745EC-D191-B9EA-42C0-1D913E9CD006}"/>
              </a:ext>
            </a:extLst>
          </p:cNvPr>
          <p:cNvCxnSpPr/>
          <p:nvPr/>
        </p:nvCxnSpPr>
        <p:spPr bwMode="auto">
          <a:xfrm>
            <a:off x="1835697" y="2402396"/>
            <a:ext cx="0" cy="4505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E8824A-4864-4A51-E196-5B56847D096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9632" y="1986745"/>
            <a:ext cx="182387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8DCDC9-BA46-4404-9A36-C41A53391BF2}"/>
              </a:ext>
            </a:extLst>
          </p:cNvPr>
          <p:cNvCxnSpPr/>
          <p:nvPr/>
        </p:nvCxnSpPr>
        <p:spPr bwMode="auto">
          <a:xfrm>
            <a:off x="3092885" y="1986745"/>
            <a:ext cx="0" cy="8661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F054A9-ED0B-7B92-EB26-3CE03767CB04}"/>
              </a:ext>
            </a:extLst>
          </p:cNvPr>
          <p:cNvSpPr txBox="1"/>
          <p:nvPr/>
        </p:nvSpPr>
        <p:spPr>
          <a:xfrm>
            <a:off x="1605281" y="288237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80</a:t>
            </a:r>
            <a:endParaRPr lang="en-SG" sz="1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4BCCB6-875C-35A5-0732-650774BCB781}"/>
              </a:ext>
            </a:extLst>
          </p:cNvPr>
          <p:cNvSpPr txBox="1"/>
          <p:nvPr/>
        </p:nvSpPr>
        <p:spPr>
          <a:xfrm>
            <a:off x="2840736" y="28926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230</a:t>
            </a:r>
            <a:endParaRPr lang="en-SG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3CEE1D-7DBC-4375-BEB5-296EE9D77132}"/>
              </a:ext>
            </a:extLst>
          </p:cNvPr>
          <p:cNvSpPr txBox="1"/>
          <p:nvPr/>
        </p:nvSpPr>
        <p:spPr>
          <a:xfrm>
            <a:off x="823976" y="222849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30</a:t>
            </a:r>
            <a:endParaRPr lang="en-SG" sz="1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2DC558-36FB-D9C6-A671-E0C505260DDF}"/>
              </a:ext>
            </a:extLst>
          </p:cNvPr>
          <p:cNvSpPr txBox="1"/>
          <p:nvPr/>
        </p:nvSpPr>
        <p:spPr>
          <a:xfrm>
            <a:off x="782960" y="178686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75</a:t>
            </a:r>
            <a:endParaRPr lang="en-SG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8128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Source code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7467600" cy="4572000"/>
          </a:xfrm>
        </p:spPr>
        <p:txBody>
          <a:bodyPr/>
          <a:lstStyle/>
          <a:p>
            <a:pPr eaLnBrk="1" hangingPunct="1">
              <a:spcBef>
                <a:spcPts val="2400"/>
              </a:spcBef>
              <a:defRPr/>
            </a:pPr>
            <a:r>
              <a:rPr lang="en-GB" dirty="0">
                <a:ea typeface="+mn-ea"/>
                <a:cs typeface="+mn-cs"/>
              </a:rPr>
              <a:t>Each class has its own JAVA source code associated with it that defines its details (attributes and methods)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2F547-19E4-8B2A-7A32-5103B0D7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550508"/>
            <a:ext cx="5110686" cy="2875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Return values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628800"/>
            <a:ext cx="7097216" cy="4467200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The methods in the </a:t>
            </a:r>
            <a:r>
              <a:rPr lang="en-GB" altLang="en-US" i="1" dirty="0">
                <a:ea typeface="MS PGothic" charset="-128"/>
              </a:rPr>
              <a:t>figures</a:t>
            </a:r>
            <a:r>
              <a:rPr lang="en-GB" altLang="en-US" dirty="0">
                <a:ea typeface="MS PGothic" charset="-128"/>
              </a:rPr>
              <a:t> project have </a:t>
            </a:r>
            <a:r>
              <a:rPr lang="en-GB" altLang="en-US" b="1" dirty="0">
                <a:latin typeface="Courier New" charset="0"/>
                <a:ea typeface="MS PGothic" charset="-128"/>
              </a:rPr>
              <a:t>void</a:t>
            </a:r>
            <a:r>
              <a:rPr lang="en-GB" altLang="en-US" dirty="0">
                <a:ea typeface="MS PGothic" charset="-128"/>
              </a:rPr>
              <a:t> return types.</a:t>
            </a:r>
          </a:p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But methods may return a result via a return value that is not </a:t>
            </a:r>
            <a:r>
              <a:rPr lang="en-GB" altLang="en-US" b="1" dirty="0">
                <a:latin typeface="Courier New" charset="0"/>
                <a:ea typeface="MS PGothic" charset="-128"/>
              </a:rPr>
              <a:t>void.</a:t>
            </a:r>
            <a:r>
              <a:rPr lang="en-GB" altLang="en-US" dirty="0">
                <a:ea typeface="MS PGothic" charset="-128"/>
              </a:rPr>
              <a:t> </a:t>
            </a:r>
          </a:p>
          <a:p>
            <a:pPr lvl="1"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Such methods will have a specific non-</a:t>
            </a:r>
            <a:r>
              <a:rPr lang="en-GB" altLang="en-US" b="1" dirty="0">
                <a:latin typeface="Courier New" charset="0"/>
                <a:ea typeface="MS PGothic" charset="-128"/>
              </a:rPr>
              <a:t>void</a:t>
            </a:r>
            <a:r>
              <a:rPr lang="en-GB" altLang="en-US" dirty="0">
                <a:ea typeface="MS PGothic" charset="-128"/>
              </a:rPr>
              <a:t> return data type</a:t>
            </a:r>
          </a:p>
          <a:p>
            <a:pPr eaLnBrk="1" hangingPunct="1"/>
            <a:endParaRPr lang="en-GB" altLang="en-US" dirty="0">
              <a:ea typeface="MS P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Ticket machines</a:t>
            </a: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990600" y="3092450"/>
            <a:ext cx="7772400" cy="12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 b="0" dirty="0">
                <a:solidFill>
                  <a:srgbClr val="7F6F5E"/>
                </a:solidFill>
              </a:rPr>
              <a:t>Demo of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4400" b="0" dirty="0">
                <a:solidFill>
                  <a:srgbClr val="7F6F5E"/>
                </a:solidFill>
              </a:rPr>
              <a:t>naïve-ticket-machine</a:t>
            </a:r>
            <a:endParaRPr lang="en-US" altLang="en-US" sz="4400" b="0" dirty="0">
              <a:solidFill>
                <a:srgbClr val="7F6F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79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F670-B2A5-EA9B-9169-7F10582B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ea typeface="MS PGothic" charset="-128"/>
              </a:rPr>
              <a:t>Ticket machines</a:t>
            </a:r>
            <a:endParaRPr lang="en-SG" dirty="0"/>
          </a:p>
        </p:txBody>
      </p:sp>
      <p:pic>
        <p:nvPicPr>
          <p:cNvPr id="3074" name="Picture 2" descr="Ticket Vending Machine - Rail Suppliers">
            <a:extLst>
              <a:ext uri="{FF2B5EF4-FFF2-40B4-BE49-F238E27FC236}">
                <a16:creationId xmlns:a16="http://schemas.microsoft.com/office/drawing/2014/main" id="{7FF56CEF-3713-77D6-B3F1-9C1CBACBC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72816"/>
            <a:ext cx="3182888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DE86D-E6A8-7AB0-8ACB-88F3627D17D7}"/>
              </a:ext>
            </a:extLst>
          </p:cNvPr>
          <p:cNvSpPr txBox="1"/>
          <p:nvPr/>
        </p:nvSpPr>
        <p:spPr>
          <a:xfrm>
            <a:off x="755576" y="1916832"/>
            <a:ext cx="5400600" cy="328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Exploring the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behavior</a:t>
            </a: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 of a typical ticket machine using </a:t>
            </a:r>
            <a:r>
              <a:rPr kumimoji="0" lang="en-GB" altLang="en-US" sz="2800" i="1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naive-ticket-machine</a:t>
            </a:r>
            <a:r>
              <a:rPr kumimoji="0" lang="en-GB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 </a:t>
            </a: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project.</a:t>
            </a: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SzTx/>
              <a:tabLst/>
              <a:defRPr/>
            </a:pPr>
            <a:endParaRPr kumimoji="0" lang="en-GB" altLang="en-US" sz="2800" b="0" i="0" u="none" strike="noStrike" kern="0" cap="none" spc="0" normalizeH="0" baseline="0" noProof="0" dirty="0">
              <a:ln>
                <a:noFill/>
              </a:ln>
              <a:solidFill>
                <a:srgbClr val="1A3170"/>
              </a:solidFill>
              <a:effectLst/>
              <a:uLnTx/>
              <a:uFillTx/>
              <a:latin typeface="Trebuchet MS"/>
              <a:ea typeface="MS PGothic" charset="-128"/>
              <a:cs typeface="+mn-cs"/>
            </a:endParaRPr>
          </a:p>
          <a:p>
            <a:pPr marL="342900" indent="-342900" algn="ctr" eaLnBrk="1" hangingPunct="1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/>
            </a:pPr>
            <a:r>
              <a:rPr kumimoji="0" lang="en-GB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 </a:t>
            </a:r>
            <a:r>
              <a:rPr kumimoji="0" lang="en-GB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It supplies </a:t>
            </a:r>
            <a:r>
              <a:rPr kumimoji="0" lang="en-GB" altLang="en-US" sz="280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MS PGothic" charset="-128"/>
                <a:cs typeface="+mn-cs"/>
              </a:rPr>
              <a:t>tickets of a fixed price.</a:t>
            </a:r>
          </a:p>
        </p:txBody>
      </p:sp>
    </p:spTree>
    <p:extLst>
      <p:ext uri="{BB962C8B-B14F-4D97-AF65-F5344CB8AC3E}">
        <p14:creationId xmlns:p14="http://schemas.microsoft.com/office/powerpoint/2010/main" val="316714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B3CD-5818-55CF-1629-39B2B2E9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 external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2966-3EC6-8072-900B-D9EA3BCF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412776"/>
            <a:ext cx="7743479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How is that price determined?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a machine keep track of the money that is entered so far?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a machine keep track of the total amount of money collected?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is ‘money’ entered into a machine?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the machine issue the ticket?</a:t>
            </a:r>
          </a:p>
          <a:p>
            <a:endParaRPr lang="en-SG" sz="2800" dirty="0"/>
          </a:p>
        </p:txBody>
      </p:sp>
      <p:pic>
        <p:nvPicPr>
          <p:cNvPr id="4098" name="Picture 2" descr="Question mark stock illustration. Illustration of problem - 29885706">
            <a:extLst>
              <a:ext uri="{FF2B5EF4-FFF2-40B4-BE49-F238E27FC236}">
                <a16:creationId xmlns:a16="http://schemas.microsoft.com/office/drawing/2014/main" id="{72AF6D1F-3B4C-C257-8CAA-FF0CB4A5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3375"/>
            <a:ext cx="1626493" cy="20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3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/>
              <a:t>Fundamental concepts</a:t>
            </a:r>
          </a:p>
        </p:txBody>
      </p:sp>
      <p:graphicFrame>
        <p:nvGraphicFramePr>
          <p:cNvPr id="58373" name="Rectangle 3">
            <a:extLst>
              <a:ext uri="{FF2B5EF4-FFF2-40B4-BE49-F238E27FC236}">
                <a16:creationId xmlns:a16="http://schemas.microsoft.com/office/drawing/2014/main" id="{7BE5088D-61E0-E523-8B39-1C254816500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30913029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90D557C-0C0B-2E26-509B-E472B99C7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22" y="2852936"/>
            <a:ext cx="4369254" cy="24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An internal view</a:t>
            </a:r>
          </a:p>
        </p:txBody>
      </p:sp>
      <p:pic>
        <p:nvPicPr>
          <p:cNvPr id="2" name="Picture 2" descr="Question mark stock illustration. Illustration of problem - 29885706">
            <a:extLst>
              <a:ext uri="{FF2B5EF4-FFF2-40B4-BE49-F238E27FC236}">
                <a16:creationId xmlns:a16="http://schemas.microsoft.com/office/drawing/2014/main" id="{79CB0B1E-6EF1-FA7C-98A8-034ECDFD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6" y="1828800"/>
            <a:ext cx="3430828" cy="4267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029200" y="1828800"/>
            <a:ext cx="3657600" cy="4267200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2400"/>
              </a:spcBef>
              <a:defRPr/>
            </a:pPr>
            <a:r>
              <a:rPr lang="en-US" dirty="0"/>
              <a:t>Looking inside allows us to determine how the object’s behavior is provided or implemented.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defRPr/>
            </a:pPr>
            <a:r>
              <a:rPr lang="en-US" dirty="0"/>
              <a:t>All Java classes have a similar-looking internal view.</a:t>
            </a:r>
          </a:p>
        </p:txBody>
      </p:sp>
    </p:spTree>
    <p:extLst>
      <p:ext uri="{BB962C8B-B14F-4D97-AF65-F5344CB8AC3E}">
        <p14:creationId xmlns:p14="http://schemas.microsoft.com/office/powerpoint/2010/main" val="127002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Basic class structure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57275" y="1865313"/>
            <a:ext cx="41862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public class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TicketMachine</a:t>
            </a:r>
            <a:endParaRPr lang="en-US" altLang="en-US" sz="2000" dirty="0">
              <a:solidFill>
                <a:schemeClr val="tx1"/>
              </a:solidFill>
              <a:latin typeface="Courier New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</a:t>
            </a:r>
            <a:r>
              <a:rPr lang="en-US" altLang="en-US" sz="2000" i="1" dirty="0">
                <a:solidFill>
                  <a:srgbClr val="0070C0"/>
                </a:solidFill>
                <a:latin typeface="Courier New" charset="0"/>
              </a:rPr>
              <a:t>Inner part omitted</a:t>
            </a:r>
            <a:endParaRPr lang="en-US" altLang="en-US" sz="2000" dirty="0">
              <a:solidFill>
                <a:srgbClr val="0070C0"/>
              </a:solidFill>
              <a:latin typeface="Courier New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} </a:t>
            </a:r>
          </a:p>
        </p:txBody>
      </p:sp>
      <p:sp>
        <p:nvSpPr>
          <p:cNvPr id="27653" name="Line 9"/>
          <p:cNvSpPr>
            <a:spLocks noChangeShapeType="1"/>
          </p:cNvSpPr>
          <p:nvPr/>
        </p:nvSpPr>
        <p:spPr bwMode="auto">
          <a:xfrm flipH="1">
            <a:off x="5219700" y="2060575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AutoShape 13"/>
          <p:cNvSpPr>
            <a:spLocks noChangeArrowheads="1"/>
          </p:cNvSpPr>
          <p:nvPr/>
        </p:nvSpPr>
        <p:spPr bwMode="auto">
          <a:xfrm>
            <a:off x="5715000" y="1628775"/>
            <a:ext cx="3048000" cy="9112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r>
              <a:rPr lang="en-GB" altLang="en-US" b="0" dirty="0">
                <a:solidFill>
                  <a:srgbClr val="A57133"/>
                </a:solidFill>
              </a:rPr>
              <a:t>The outer wrapper of </a:t>
            </a:r>
            <a:r>
              <a:rPr lang="en-GB" altLang="en-US" b="0" dirty="0" err="1">
                <a:solidFill>
                  <a:srgbClr val="A57133"/>
                </a:solidFill>
              </a:rPr>
              <a:t>TicketMachine</a:t>
            </a:r>
            <a:endParaRPr lang="en-GB" altLang="en-US" b="0" dirty="0">
              <a:solidFill>
                <a:srgbClr val="A5713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80A618-DFA8-FBB9-33E3-B9FA5C3DE859}"/>
              </a:ext>
            </a:extLst>
          </p:cNvPr>
          <p:cNvGrpSpPr/>
          <p:nvPr/>
        </p:nvGrpSpPr>
        <p:grpSpPr>
          <a:xfrm>
            <a:off x="1066800" y="3544888"/>
            <a:ext cx="7086600" cy="2554545"/>
            <a:chOff x="1066800" y="3544888"/>
            <a:chExt cx="7086600" cy="2554545"/>
          </a:xfrm>
        </p:grpSpPr>
        <p:sp>
          <p:nvSpPr>
            <p:cNvPr id="27652" name="Text Box 5"/>
            <p:cNvSpPr txBox="1">
              <a:spLocks noChangeArrowheads="1"/>
            </p:cNvSpPr>
            <p:nvPr/>
          </p:nvSpPr>
          <p:spPr bwMode="auto">
            <a:xfrm>
              <a:off x="1066800" y="3544888"/>
              <a:ext cx="3570208" cy="255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264D8B"/>
                </a:buClr>
                <a:buFont typeface="Times" charset="0"/>
                <a:buChar char="•"/>
                <a:defRPr sz="32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264D8B"/>
                </a:buClr>
                <a:buChar char="–"/>
                <a:defRPr sz="28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264D8B"/>
                </a:buClr>
                <a:buChar char="•"/>
                <a:defRPr sz="24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64D8B"/>
                </a:buClr>
                <a:buChar char="–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Courier New" charset="0"/>
                </a:rPr>
                <a:t>public class </a:t>
              </a:r>
              <a:r>
                <a:rPr lang="en-US" altLang="en-US" sz="2000" i="1" dirty="0" err="1">
                  <a:solidFill>
                    <a:schemeClr val="tx1"/>
                  </a:solidFill>
                  <a:latin typeface="Courier New" charset="0"/>
                </a:rPr>
                <a:t>ClassName</a:t>
              </a:r>
              <a:endParaRPr lang="en-US" altLang="en-US" sz="2000" dirty="0">
                <a:solidFill>
                  <a:schemeClr val="tx1"/>
                </a:solidFill>
                <a:latin typeface="Courier New" charset="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Courier New" charset="0"/>
                </a:rPr>
                <a:t>{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Courier New" charset="0"/>
                </a:rPr>
                <a:t>    </a:t>
              </a:r>
              <a:r>
                <a:rPr lang="en-US" altLang="en-US" sz="2000" i="1" dirty="0">
                  <a:solidFill>
                    <a:srgbClr val="0070C0"/>
                  </a:solidFill>
                  <a:latin typeface="Courier New" charset="0"/>
                </a:rPr>
                <a:t>Fields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000" dirty="0">
                <a:solidFill>
                  <a:srgbClr val="0070C0"/>
                </a:solidFill>
                <a:latin typeface="Courier New" charset="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i="1" dirty="0">
                  <a:solidFill>
                    <a:srgbClr val="0070C0"/>
                  </a:solidFill>
                  <a:latin typeface="Courier New" charset="0"/>
                </a:rPr>
                <a:t>    Constructors</a:t>
              </a:r>
              <a:endParaRPr lang="en-US" altLang="en-US" sz="2000" dirty="0">
                <a:solidFill>
                  <a:srgbClr val="0070C0"/>
                </a:solidFill>
                <a:latin typeface="Courier New" charset="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i="1" dirty="0">
                  <a:solidFill>
                    <a:srgbClr val="0070C0"/>
                  </a:solidFill>
                  <a:latin typeface="Courier New" charset="0"/>
                </a:rPr>
                <a:t>   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i="1" dirty="0">
                  <a:solidFill>
                    <a:srgbClr val="0070C0"/>
                  </a:solidFill>
                  <a:latin typeface="Courier New" charset="0"/>
                </a:rPr>
                <a:t>    Methods</a:t>
              </a:r>
              <a:endParaRPr lang="en-US" altLang="en-US" sz="2000" dirty="0">
                <a:solidFill>
                  <a:srgbClr val="0070C0"/>
                </a:solidFill>
                <a:latin typeface="Courier New" charset="0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Courier New" charset="0"/>
                </a:rPr>
                <a:t>} </a:t>
              </a:r>
            </a:p>
          </p:txBody>
        </p:sp>
        <p:sp>
          <p:nvSpPr>
            <p:cNvPr id="27654" name="Line 11"/>
            <p:cNvSpPr>
              <a:spLocks noChangeShapeType="1"/>
            </p:cNvSpPr>
            <p:nvPr/>
          </p:nvSpPr>
          <p:spPr bwMode="auto">
            <a:xfrm flipH="1">
              <a:off x="3924300" y="4652963"/>
              <a:ext cx="1790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AutoShape 14"/>
            <p:cNvSpPr>
              <a:spLocks noChangeArrowheads="1"/>
            </p:cNvSpPr>
            <p:nvPr/>
          </p:nvSpPr>
          <p:spPr bwMode="auto">
            <a:xfrm>
              <a:off x="5715000" y="4005263"/>
              <a:ext cx="2438400" cy="132715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algn="ctr"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1pPr>
              <a:lvl2pPr marL="742950" indent="-285750" algn="ctr"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2pPr>
              <a:lvl3pPr marL="1143000" indent="-228600" algn="ctr"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3pPr>
              <a:lvl4pPr marL="1600200" indent="-228600" algn="ctr"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4pPr>
              <a:lvl5pPr marL="2057400" indent="-228600" algn="ctr"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006600"/>
                  </a:solidFill>
                  <a:latin typeface="Trebuchet MS" charset="0"/>
                  <a:ea typeface="MS PGothic" charset="-128"/>
                </a:defRPr>
              </a:lvl9pPr>
            </a:lstStyle>
            <a:p>
              <a:r>
                <a:rPr lang="en-GB" altLang="en-US" b="0">
                  <a:solidFill>
                    <a:srgbClr val="A57133"/>
                  </a:solidFill>
                </a:rPr>
                <a:t>The inner contents of a class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B4C177-1956-2D35-E9EC-4448708781CF}"/>
              </a:ext>
            </a:extLst>
          </p:cNvPr>
          <p:cNvSpPr/>
          <p:nvPr/>
        </p:nvSpPr>
        <p:spPr bwMode="auto">
          <a:xfrm>
            <a:off x="1187624" y="4674492"/>
            <a:ext cx="432048" cy="57606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1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903A-D78C-3815-5CBD-60EB1485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Constructors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6D422-A2F5-F807-0F88-06F278EC03EF}"/>
              </a:ext>
            </a:extLst>
          </p:cNvPr>
          <p:cNvSpPr txBox="1"/>
          <p:nvPr/>
        </p:nvSpPr>
        <p:spPr>
          <a:xfrm>
            <a:off x="990600" y="1557369"/>
            <a:ext cx="737942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2400"/>
              </a:spcBef>
              <a:buClr>
                <a:srgbClr val="264D8B"/>
              </a:buClr>
              <a:buFont typeface="Times" charset="0"/>
              <a:buChar char="•"/>
              <a:defRPr/>
            </a:pPr>
            <a:r>
              <a:rPr lang="en-US" dirty="0">
                <a:solidFill>
                  <a:srgbClr val="1A3170"/>
                </a:solidFill>
                <a:latin typeface="+mn-lt"/>
                <a:ea typeface="+mn-ea"/>
              </a:rPr>
              <a:t>A constructor is a special method of a class that initializes a newly created object of that type.</a:t>
            </a:r>
          </a:p>
          <a:p>
            <a:pPr marL="342900" indent="-342900" eaLnBrk="1" hangingPunct="1">
              <a:spcBef>
                <a:spcPts val="2400"/>
              </a:spcBef>
              <a:buClr>
                <a:srgbClr val="264D8B"/>
              </a:buClr>
              <a:buFont typeface="Times" charset="0"/>
              <a:buChar char="•"/>
              <a:defRPr/>
            </a:pPr>
            <a:r>
              <a:rPr lang="en-US" dirty="0">
                <a:solidFill>
                  <a:srgbClr val="1A3170"/>
                </a:solidFill>
                <a:latin typeface="+mn-lt"/>
                <a:ea typeface="+mn-ea"/>
              </a:rPr>
              <a:t> Whenever an object is created, the constructor is called automatically.</a:t>
            </a:r>
            <a:endParaRPr lang="en-SG" dirty="0">
              <a:solidFill>
                <a:srgbClr val="1A3170"/>
              </a:solidFill>
              <a:latin typeface="+mn-lt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CC1ED-1CF2-1CB5-7968-11FDFBF64987}"/>
              </a:ext>
            </a:extLst>
          </p:cNvPr>
          <p:cNvSpPr txBox="1"/>
          <p:nvPr/>
        </p:nvSpPr>
        <p:spPr>
          <a:xfrm>
            <a:off x="1331640" y="3573016"/>
            <a:ext cx="547260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2000" dirty="0">
                <a:latin typeface="Courier New" charset="0"/>
              </a:rPr>
              <a:t>public class </a:t>
            </a:r>
            <a:r>
              <a:rPr lang="en-US" sz="2000" dirty="0" err="1">
                <a:latin typeface="Courier New" charset="0"/>
              </a:rPr>
              <a:t>MyClass</a:t>
            </a:r>
            <a:endParaRPr lang="en-US" sz="2000" dirty="0">
              <a:latin typeface="Courier New" charset="0"/>
            </a:endParaRPr>
          </a:p>
          <a:p>
            <a:pPr eaLnBrk="1" hangingPunct="1"/>
            <a:r>
              <a:rPr lang="en-US" sz="2000" dirty="0">
                <a:latin typeface="Courier New" charset="0"/>
              </a:rPr>
              <a:t>{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        //This is the Constructor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        </a:t>
            </a:r>
            <a:r>
              <a:rPr lang="en-US" sz="2000" dirty="0" err="1">
                <a:latin typeface="Courier New" charset="0"/>
              </a:rPr>
              <a:t>MyClass</a:t>
            </a:r>
            <a:r>
              <a:rPr lang="en-US" sz="2000" dirty="0">
                <a:latin typeface="Courier New" charset="0"/>
              </a:rPr>
              <a:t>()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        {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                //Constructor body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        }</a:t>
            </a:r>
          </a:p>
          <a:p>
            <a:pPr eaLnBrk="1" hangingPunct="1"/>
            <a:r>
              <a:rPr lang="en-US" sz="2000" dirty="0">
                <a:latin typeface="Courier New" charset="0"/>
              </a:rPr>
              <a:t>}</a:t>
            </a:r>
            <a:endParaRPr lang="en-SG" sz="20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5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57832-AD8B-072D-84C7-8E0E9449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169289"/>
            <a:ext cx="7823200" cy="4087622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4D5653-09F8-8335-02C5-BCA256BF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42703"/>
            <a:ext cx="7772400" cy="1143000"/>
          </a:xfrm>
        </p:spPr>
        <p:txBody>
          <a:bodyPr/>
          <a:lstStyle/>
          <a:p>
            <a:r>
              <a:rPr lang="en-US" dirty="0"/>
              <a:t>Constructors Vs Methods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5047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887760"/>
          </a:xfrm>
        </p:spPr>
        <p:txBody>
          <a:bodyPr/>
          <a:lstStyle/>
          <a:p>
            <a:r>
              <a:rPr lang="en-GB" altLang="en-US" dirty="0">
                <a:ea typeface="MS PGothic" charset="-128"/>
              </a:rPr>
              <a:t>Keywords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484784"/>
            <a:ext cx="7467600" cy="4611216"/>
          </a:xfrm>
        </p:spPr>
        <p:txBody>
          <a:bodyPr/>
          <a:lstStyle/>
          <a:p>
            <a:r>
              <a:rPr lang="en-GB" altLang="en-US" dirty="0">
                <a:ea typeface="MS PGothic" charset="-128"/>
              </a:rPr>
              <a:t>Words with a special meaning in the language:</a:t>
            </a:r>
          </a:p>
          <a:p>
            <a:pPr lvl="1"/>
            <a:r>
              <a:rPr lang="en-GB" altLang="en-US" b="1" dirty="0">
                <a:latin typeface="Courier New" charset="0"/>
                <a:ea typeface="MS PGothic" charset="-128"/>
              </a:rPr>
              <a:t>public</a:t>
            </a:r>
          </a:p>
          <a:p>
            <a:pPr lvl="1"/>
            <a:r>
              <a:rPr lang="en-GB" altLang="en-US" b="1" dirty="0">
                <a:latin typeface="Courier New" charset="0"/>
                <a:ea typeface="MS PGothic" charset="-128"/>
              </a:rPr>
              <a:t>class</a:t>
            </a:r>
          </a:p>
          <a:p>
            <a:pPr lvl="1"/>
            <a:r>
              <a:rPr lang="en-GB" altLang="en-US" b="1" dirty="0">
                <a:latin typeface="Courier New" charset="0"/>
                <a:ea typeface="MS PGothic" charset="-128"/>
              </a:rPr>
              <a:t>private</a:t>
            </a:r>
          </a:p>
          <a:p>
            <a:pPr lvl="1"/>
            <a:r>
              <a:rPr lang="en-GB" altLang="en-US" b="1" dirty="0" err="1">
                <a:latin typeface="Courier New" charset="0"/>
                <a:ea typeface="MS PGothic" charset="-128"/>
              </a:rPr>
              <a:t>int</a:t>
            </a:r>
            <a:endParaRPr lang="en-GB" altLang="en-US" b="1" dirty="0">
              <a:latin typeface="Courier New" charset="0"/>
              <a:ea typeface="MS PGothic" charset="-128"/>
            </a:endParaRPr>
          </a:p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Also known as </a:t>
            </a:r>
            <a:r>
              <a:rPr lang="en-GB" altLang="en-US" i="1" u="sng" dirty="0">
                <a:ea typeface="MS PGothic" charset="-128"/>
              </a:rPr>
              <a:t>reserved words</a:t>
            </a:r>
            <a:endParaRPr lang="en-GB" altLang="en-US" u="sng" dirty="0">
              <a:ea typeface="MS PGothic" charset="-128"/>
            </a:endParaRPr>
          </a:p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Always entirely </a:t>
            </a:r>
            <a:r>
              <a:rPr lang="en-GB" altLang="en-US" u="sng" dirty="0">
                <a:ea typeface="MS PGothic" charset="-128"/>
              </a:rPr>
              <a:t>lower-case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720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Fields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484313"/>
            <a:ext cx="3505200" cy="4824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Fields store </a:t>
            </a:r>
            <a:r>
              <a:rPr lang="en-US" altLang="en-US" sz="2400" i="1" dirty="0">
                <a:solidFill>
                  <a:srgbClr val="FF0000"/>
                </a:solidFill>
                <a:ea typeface="MS PGothic" charset="-128"/>
              </a:rPr>
              <a:t>values</a:t>
            </a:r>
            <a:r>
              <a:rPr lang="en-US" altLang="en-US" sz="24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en-US" sz="2400" dirty="0">
                <a:ea typeface="MS PGothic" charset="-128"/>
              </a:rPr>
              <a:t>for an object.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 dirty="0">
                <a:solidFill>
                  <a:srgbClr val="FF0000"/>
                </a:solidFill>
                <a:ea typeface="MS PGothic" charset="-128"/>
              </a:rPr>
              <a:t>instance variables.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2000" dirty="0">
              <a:solidFill>
                <a:srgbClr val="FF0000"/>
              </a:solidFill>
              <a:ea typeface="MS PGothic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Fields define the </a:t>
            </a:r>
            <a:r>
              <a:rPr lang="en-US" altLang="en-US" sz="2400" i="1" dirty="0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 sz="2400" dirty="0">
                <a:ea typeface="MS PGothic" charset="-128"/>
              </a:rPr>
              <a:t> of an object.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>
              <a:ea typeface="MS PGothic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Some values change often.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charset="-128"/>
              </a:rPr>
              <a:t>Some change rarely (or not at all)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4356100" y="1484313"/>
            <a:ext cx="4454525" cy="25336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public class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TicketMachine</a:t>
            </a:r>
            <a:endParaRPr lang="en-US" altLang="en-US" sz="2000" dirty="0">
              <a:solidFill>
                <a:schemeClr val="tx1"/>
              </a:solidFill>
              <a:latin typeface="Courier New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private int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private int balance;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private int total;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 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</a:t>
            </a:r>
            <a:r>
              <a:rPr lang="en-US" altLang="en-US" sz="2000" i="1" dirty="0">
                <a:solidFill>
                  <a:schemeClr val="tx1"/>
                </a:solidFill>
                <a:latin typeface="Courier New" charset="0"/>
              </a:rPr>
              <a:t>Further details omitted.</a:t>
            </a:r>
            <a:endParaRPr lang="en-US" altLang="en-US" sz="2000" dirty="0">
              <a:solidFill>
                <a:schemeClr val="tx1"/>
              </a:solidFill>
              <a:latin typeface="Courier New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} </a:t>
            </a:r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5219700" y="5486400"/>
            <a:ext cx="2954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private int price;</a:t>
            </a:r>
          </a:p>
        </p:txBody>
      </p:sp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4259263" y="4775200"/>
            <a:ext cx="218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visibility modifier</a:t>
            </a:r>
          </a:p>
        </p:txBody>
      </p:sp>
      <p:sp>
        <p:nvSpPr>
          <p:cNvPr id="30727" name="Text Box 8"/>
          <p:cNvSpPr txBox="1">
            <a:spLocks noChangeArrowheads="1"/>
          </p:cNvSpPr>
          <p:nvPr/>
        </p:nvSpPr>
        <p:spPr bwMode="auto">
          <a:xfrm>
            <a:off x="6443663" y="4572000"/>
            <a:ext cx="690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type</a:t>
            </a:r>
          </a:p>
        </p:txBody>
      </p:sp>
      <p:sp>
        <p:nvSpPr>
          <p:cNvPr id="30728" name="Text Box 9"/>
          <p:cNvSpPr txBox="1">
            <a:spLocks noChangeArrowheads="1"/>
          </p:cNvSpPr>
          <p:nvPr/>
        </p:nvSpPr>
        <p:spPr bwMode="auto">
          <a:xfrm>
            <a:off x="7086600" y="4775200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variable name</a:t>
            </a:r>
          </a:p>
        </p:txBody>
      </p:sp>
      <p:sp>
        <p:nvSpPr>
          <p:cNvPr id="30729" name="Line 10"/>
          <p:cNvSpPr>
            <a:spLocks noChangeShapeType="1"/>
          </p:cNvSpPr>
          <p:nvPr/>
        </p:nvSpPr>
        <p:spPr bwMode="auto">
          <a:xfrm>
            <a:off x="6781800" y="5029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0" name="Line 11"/>
          <p:cNvSpPr>
            <a:spLocks noChangeShapeType="1"/>
          </p:cNvSpPr>
          <p:nvPr/>
        </p:nvSpPr>
        <p:spPr bwMode="auto">
          <a:xfrm flipH="1">
            <a:off x="7391400" y="51816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2"/>
          <p:cNvSpPr>
            <a:spLocks noChangeShapeType="1"/>
          </p:cNvSpPr>
          <p:nvPr/>
        </p:nvSpPr>
        <p:spPr bwMode="auto">
          <a:xfrm>
            <a:off x="5181600" y="5105400"/>
            <a:ext cx="614363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96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128713" y="1524000"/>
            <a:ext cx="7496175" cy="4678363"/>
          </a:xfrm>
        </p:spPr>
        <p:txBody>
          <a:bodyPr/>
          <a:lstStyle/>
          <a:p>
            <a:pPr marL="411480" indent="-41148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0000"/>
                </a:solidFill>
              </a:rPr>
              <a:t>Private</a:t>
            </a:r>
            <a:r>
              <a:rPr sz="2800" dirty="0">
                <a:solidFill>
                  <a:srgbClr val="000000"/>
                </a:solidFill>
              </a:rPr>
              <a:t> members</a:t>
            </a: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Are used for attributes, methods and constructors, making them only accessible within the declared.</a:t>
            </a:r>
          </a:p>
          <a:p>
            <a:pPr marL="411480" indent="-41148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0070C0"/>
                </a:solidFill>
              </a:rPr>
              <a:t>Public </a:t>
            </a:r>
            <a:r>
              <a:rPr sz="2800" dirty="0">
                <a:solidFill>
                  <a:schemeClr val="tx1"/>
                </a:solidFill>
              </a:rPr>
              <a:t>members</a:t>
            </a: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0000"/>
                </a:solidFill>
              </a:rPr>
              <a:t> Can be accessed by any object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sz="1600" dirty="0">
              <a:solidFill>
                <a:srgbClr val="000000"/>
              </a:solidFill>
            </a:endParaRP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0000"/>
                </a:solidFill>
              </a:rPr>
              <a:t> Provide abstract view (client-side)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sz="1600" dirty="0">
              <a:solidFill>
                <a:srgbClr val="000000"/>
              </a:solidFill>
            </a:endParaRPr>
          </a:p>
          <a:p>
            <a:pPr marL="308610" indent="-30861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007E4F"/>
                </a:solidFill>
              </a:rPr>
              <a:t>Protected</a:t>
            </a:r>
            <a:r>
              <a:rPr sz="2800" dirty="0">
                <a:solidFill>
                  <a:srgbClr val="000000"/>
                </a:solidFill>
              </a:rPr>
              <a:t> members</a:t>
            </a: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0000"/>
                </a:solidFill>
              </a:rPr>
              <a:t>Can be accessed by instances of the same class and its subclasses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204788" indent="-261938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AB417"/>
                </a:solidFill>
              </a:rPr>
              <a:t>Default</a:t>
            </a: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lang="en-US" sz="2000" dirty="0"/>
              <a:t>Whenever a specific access level is not specified</a:t>
            </a: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Can be accessed </a:t>
            </a:r>
            <a:r>
              <a:rPr lang="en-US" sz="2000" dirty="0"/>
              <a:t>within the package.</a:t>
            </a:r>
            <a:endParaRPr lang="en-US" sz="2000" dirty="0">
              <a:solidFill>
                <a:srgbClr val="000000"/>
              </a:solidFill>
            </a:endParaRPr>
          </a:p>
          <a:p>
            <a:pPr marL="604838" lvl="1" indent="-261938">
              <a:defRPr sz="1800">
                <a:solidFill>
                  <a:srgbClr val="000000"/>
                </a:solidFill>
              </a:defRP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 txBox="1">
            <a:spLocks noChangeArrowheads="1"/>
          </p:cNvSpPr>
          <p:nvPr/>
        </p:nvSpPr>
        <p:spPr bwMode="auto">
          <a:xfrm>
            <a:off x="9906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45577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4400" dirty="0">
                <a:solidFill>
                  <a:srgbClr val="7F6F5E"/>
                </a:solidFill>
                <a:latin typeface="+mj-lt"/>
                <a:ea typeface="+mj-ea"/>
                <a:cs typeface="+mj-cs"/>
              </a:rPr>
              <a:t>Visibility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330F5DB8-F500-03D9-DA1E-3E4FD1567313}"/>
              </a:ext>
            </a:extLst>
          </p:cNvPr>
          <p:cNvSpPr/>
          <p:nvPr/>
        </p:nvSpPr>
        <p:spPr bwMode="auto">
          <a:xfrm>
            <a:off x="1691680" y="2132856"/>
            <a:ext cx="5544616" cy="2808312"/>
          </a:xfrm>
          <a:prstGeom prst="cloud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pPr algn="ctr"/>
            <a:r>
              <a:rPr lang="en-US" dirty="0"/>
              <a:t>A java package is a group of similar types of classes, interfaces and sub-packages. </a:t>
            </a: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422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84D-CAFA-E49B-9F78-C812596C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3C941-2932-0B1E-3284-68409AFA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sz="2000" dirty="0">
                <a:solidFill>
                  <a:srgbClr val="FF0000"/>
                </a:solidFill>
              </a:rPr>
              <a:t>public</a:t>
            </a:r>
            <a:r>
              <a:rPr lang="en-SG" sz="2000" dirty="0"/>
              <a:t> class Main {</a:t>
            </a:r>
          </a:p>
          <a:p>
            <a:pPr marL="0" indent="0">
              <a:buNone/>
            </a:pPr>
            <a:r>
              <a:rPr lang="en-SG" sz="2000" dirty="0"/>
              <a:t>  final int x = 10;</a:t>
            </a:r>
          </a:p>
          <a:p>
            <a:pPr marL="0" indent="0">
              <a:buNone/>
            </a:pPr>
            <a:r>
              <a:rPr lang="en-SG" sz="2000" dirty="0"/>
              <a:t>  final double PI = 3.14;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  </a:t>
            </a:r>
            <a:r>
              <a:rPr lang="en-SG" sz="2000" dirty="0">
                <a:solidFill>
                  <a:srgbClr val="FF0000"/>
                </a:solidFill>
              </a:rPr>
              <a:t>public </a:t>
            </a:r>
            <a:r>
              <a:rPr lang="en-SG" sz="2000" dirty="0"/>
              <a:t>static void main(String[] </a:t>
            </a:r>
            <a:r>
              <a:rPr lang="en-SG" sz="2000" dirty="0" err="1"/>
              <a:t>args</a:t>
            </a:r>
            <a:r>
              <a:rPr lang="en-SG" sz="2000" dirty="0"/>
              <a:t>) {</a:t>
            </a:r>
          </a:p>
          <a:p>
            <a:pPr marL="0" indent="0">
              <a:buNone/>
            </a:pPr>
            <a:r>
              <a:rPr lang="en-SG" sz="2000" dirty="0"/>
              <a:t>    Main </a:t>
            </a:r>
            <a:r>
              <a:rPr lang="en-SG" sz="2000" dirty="0" err="1"/>
              <a:t>myObj</a:t>
            </a:r>
            <a:r>
              <a:rPr lang="en-SG" sz="2000" dirty="0"/>
              <a:t> = new Main();</a:t>
            </a:r>
          </a:p>
          <a:p>
            <a:pPr marL="0" indent="0">
              <a:buNone/>
            </a:pPr>
            <a:r>
              <a:rPr lang="en-SG" sz="2000" dirty="0"/>
              <a:t>    </a:t>
            </a:r>
            <a:r>
              <a:rPr lang="en-SG" sz="2000" dirty="0" err="1"/>
              <a:t>myObj.x</a:t>
            </a:r>
            <a:r>
              <a:rPr lang="en-SG" sz="2000" dirty="0"/>
              <a:t> = 50; // will generate an error: cannot assign a value to a final variable</a:t>
            </a:r>
          </a:p>
          <a:p>
            <a:pPr marL="0" indent="0">
              <a:buNone/>
            </a:pPr>
            <a:r>
              <a:rPr lang="en-SG" sz="2000" dirty="0"/>
              <a:t>    </a:t>
            </a:r>
            <a:r>
              <a:rPr lang="en-SG" sz="2000" dirty="0" err="1"/>
              <a:t>myObj.PI</a:t>
            </a:r>
            <a:r>
              <a:rPr lang="en-SG" sz="2000" dirty="0"/>
              <a:t> = 25; // will generate an error: cannot assign a value to a final variable</a:t>
            </a:r>
          </a:p>
          <a:p>
            <a:pPr marL="0" indent="0">
              <a:buNone/>
            </a:pPr>
            <a:r>
              <a:rPr lang="en-SG" sz="2000" dirty="0"/>
              <a:t>    </a:t>
            </a:r>
            <a:r>
              <a:rPr lang="en-SG" sz="2000" dirty="0" err="1"/>
              <a:t>System.out.println</a:t>
            </a:r>
            <a:r>
              <a:rPr lang="en-SG" sz="2000" dirty="0"/>
              <a:t>(</a:t>
            </a:r>
            <a:r>
              <a:rPr lang="en-SG" sz="2000" dirty="0" err="1"/>
              <a:t>myObj.x</a:t>
            </a:r>
            <a:r>
              <a:rPr lang="en-SG" sz="2000" dirty="0"/>
              <a:t>);</a:t>
            </a:r>
          </a:p>
          <a:p>
            <a:pPr marL="0" indent="0">
              <a:buNone/>
            </a:pPr>
            <a:r>
              <a:rPr lang="en-SG" sz="2000" dirty="0"/>
              <a:t>  }</a:t>
            </a:r>
          </a:p>
          <a:p>
            <a:pPr marL="0" indent="0">
              <a:buNone/>
            </a:pPr>
            <a:r>
              <a:rPr lang="en-SG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89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06"/>
          <p:cNvSpPr>
            <a:spLocks noGrp="1"/>
          </p:cNvSpPr>
          <p:nvPr>
            <p:ph type="body" idx="1"/>
          </p:nvPr>
        </p:nvSpPr>
        <p:spPr>
          <a:xfrm>
            <a:off x="1350962" y="1628800"/>
            <a:ext cx="7051675" cy="3960713"/>
          </a:xfrm>
        </p:spPr>
        <p:txBody>
          <a:bodyPr/>
          <a:lstStyle/>
          <a:p>
            <a:pPr marL="358775" indent="-358775"/>
            <a:r>
              <a:rPr lang="en-US" altLang="en-US" sz="2400" b="1" dirty="0">
                <a:solidFill>
                  <a:srgbClr val="0070C0"/>
                </a:solidFill>
              </a:rPr>
              <a:t>public</a:t>
            </a:r>
            <a:r>
              <a:rPr lang="en-US" altLang="en-US" sz="2400" dirty="0">
                <a:solidFill>
                  <a:schemeClr val="tx1"/>
                </a:solidFill>
              </a:rPr>
              <a:t>:</a:t>
            </a:r>
          </a:p>
          <a:p>
            <a:pPr marL="758825" lvl="1" indent="-358775"/>
            <a:r>
              <a:rPr lang="en-US" sz="2000" dirty="0">
                <a:solidFill>
                  <a:schemeClr val="tx1"/>
                </a:solidFill>
              </a:rPr>
              <a:t>The class is accessible by any other class.</a:t>
            </a:r>
          </a:p>
          <a:p>
            <a:pPr marL="358775" indent="-358775"/>
            <a:r>
              <a:rPr lang="en-US" altLang="en-US" sz="2400" b="1" dirty="0">
                <a:solidFill>
                  <a:srgbClr val="FFC000"/>
                </a:solidFill>
              </a:rPr>
              <a:t>default</a:t>
            </a:r>
            <a:r>
              <a:rPr lang="en-US" altLang="en-US" sz="2400" dirty="0">
                <a:solidFill>
                  <a:schemeClr val="tx1"/>
                </a:solidFill>
              </a:rPr>
              <a:t>:</a:t>
            </a:r>
          </a:p>
          <a:p>
            <a:pPr marL="758825" lvl="1" indent="-358775"/>
            <a:r>
              <a:rPr lang="en-US" altLang="en-US" sz="2000" dirty="0">
                <a:solidFill>
                  <a:schemeClr val="tx1"/>
                </a:solidFill>
              </a:rPr>
              <a:t>Also known as </a:t>
            </a:r>
            <a:r>
              <a:rPr lang="en-US" altLang="en-US" sz="2000" b="1" dirty="0">
                <a:solidFill>
                  <a:schemeClr val="tx1"/>
                </a:solidFill>
              </a:rPr>
              <a:t>package private </a:t>
            </a:r>
            <a:r>
              <a:rPr lang="en-US" altLang="en-US" sz="2000" dirty="0">
                <a:solidFill>
                  <a:schemeClr val="tx1"/>
                </a:solidFill>
              </a:rPr>
              <a:t>and</a:t>
            </a: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is used when you don't specify a modifier. </a:t>
            </a:r>
          </a:p>
          <a:p>
            <a:pPr marL="758825" lvl="1" indent="-358775"/>
            <a:r>
              <a:rPr lang="en-US" altLang="en-US" sz="2000" dirty="0">
                <a:solidFill>
                  <a:schemeClr val="tx1"/>
                </a:solidFill>
              </a:rPr>
              <a:t>The class is only accessible by classes in the same package. We will learn about this later.</a:t>
            </a:r>
          </a:p>
          <a:p>
            <a:pPr marL="358775" indent="-358775"/>
            <a:r>
              <a:rPr lang="en-US" altLang="en-US" sz="2400" b="1" dirty="0">
                <a:solidFill>
                  <a:srgbClr val="FF0000"/>
                </a:solidFill>
              </a:rPr>
              <a:t>private</a:t>
            </a:r>
            <a:r>
              <a:rPr lang="en-US" altLang="en-US" sz="2400" dirty="0">
                <a:solidFill>
                  <a:schemeClr val="tx1"/>
                </a:solidFill>
              </a:rPr>
              <a:t>:</a:t>
            </a:r>
          </a:p>
          <a:p>
            <a:pPr marL="758825" lvl="1" indent="-358775"/>
            <a:r>
              <a:rPr lang="en-US" altLang="en-US" sz="2000" dirty="0">
                <a:solidFill>
                  <a:schemeClr val="tx1"/>
                </a:solidFill>
              </a:rPr>
              <a:t>Can only be used for inner classes.</a:t>
            </a:r>
          </a:p>
        </p:txBody>
      </p:sp>
      <p:sp>
        <p:nvSpPr>
          <p:cNvPr id="23555" name="Rectangle 2"/>
          <p:cNvSpPr txBox="1">
            <a:spLocks noChangeArrowheads="1"/>
          </p:cNvSpPr>
          <p:nvPr/>
        </p:nvSpPr>
        <p:spPr bwMode="auto">
          <a:xfrm>
            <a:off x="9906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45577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rgbClr val="7F6F5E"/>
                </a:solidFill>
                <a:latin typeface="+mj-lt"/>
                <a:ea typeface="+mj-ea"/>
                <a:cs typeface="+mj-cs"/>
              </a:rPr>
              <a:t>Access modifiers for a class</a:t>
            </a:r>
          </a:p>
        </p:txBody>
      </p:sp>
    </p:spTree>
    <p:extLst>
      <p:ext uri="{BB962C8B-B14F-4D97-AF65-F5344CB8AC3E}">
        <p14:creationId xmlns:p14="http://schemas.microsoft.com/office/powerpoint/2010/main" val="126310491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75C0-007F-007D-54A3-F16E2C3E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4537-C7F7-51D7-9644-6FC7307D9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private inner class </a:t>
            </a:r>
            <a:r>
              <a:rPr lang="en-US" dirty="0"/>
              <a:t>is a nested class that is defined within another class and is accessible only from within its enclosing class.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0C10-9D64-702E-3789-45C4CB24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221088"/>
            <a:ext cx="6120681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9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Classes and objects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Class</a:t>
            </a:r>
            <a:r>
              <a:rPr lang="en-US" altLang="en-US" dirty="0">
                <a:ea typeface="MS PGothic" charset="-128"/>
              </a:rPr>
              <a:t>: category or type of </a:t>
            </a:r>
            <a:r>
              <a:rPr lang="en-US" altLang="en-GB" dirty="0">
                <a:ea typeface="MS PGothic" charset="-128"/>
              </a:rPr>
              <a:t>‘</a:t>
            </a:r>
            <a:r>
              <a:rPr lang="en-US" altLang="en-US" dirty="0">
                <a:ea typeface="MS PGothic" charset="-128"/>
              </a:rPr>
              <a:t>thing</a:t>
            </a:r>
            <a:r>
              <a:rPr lang="en-US" altLang="en-GB" dirty="0">
                <a:ea typeface="MS PGothic" charset="-128"/>
              </a:rPr>
              <a:t>’ (</a:t>
            </a:r>
            <a:r>
              <a:rPr lang="en-US" altLang="en-US" dirty="0">
                <a:ea typeface="MS PGothic" charset="-128"/>
              </a:rPr>
              <a:t>Like a template)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557EA-FD6B-1A87-48AE-DCECB4D2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72" y="3573016"/>
            <a:ext cx="4104456" cy="2299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F5D12-8B02-AAC2-BE19-AE3CB7E81743}"/>
              </a:ext>
            </a:extLst>
          </p:cNvPr>
          <p:cNvSpPr txBox="1"/>
          <p:nvPr/>
        </p:nvSpPr>
        <p:spPr>
          <a:xfrm>
            <a:off x="4902739" y="2348880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  <a:buClr>
                <a:srgbClr val="264D8B"/>
              </a:buClr>
            </a:pPr>
            <a:r>
              <a:rPr lang="en-US" altLang="en-US" sz="3200" u="sng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or Blueprint.</a:t>
            </a:r>
            <a:endParaRPr lang="en-SG" sz="3200" u="sng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CA48-787B-44C6-A582-7800E90A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3B09-4418-49DF-ACDF-AEE76E368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 types: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dirty="0"/>
              <a:t>Objects:</a:t>
            </a: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spcBef>
                <a:spcPct val="0"/>
              </a:spcBef>
              <a:buClrTx/>
              <a:buNone/>
            </a:pPr>
            <a:endParaRPr lang="en-US" sz="2000" b="1" kern="1200" dirty="0">
              <a:solidFill>
                <a:schemeClr val="tx1"/>
              </a:solidFill>
              <a:latin typeface="Courier New" charset="0"/>
              <a:ea typeface="MS PGothic" charset="-128"/>
            </a:endParaRPr>
          </a:p>
          <a:p>
            <a:endParaRPr lang="en-US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50DE9C69-F80E-4948-97AA-2C044004A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686" y="5729789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Car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myCar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= new Car();</a:t>
            </a: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Car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myFatherCar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= new Car(1398);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1B011C4A-C13C-417A-9923-814B2A537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199" y="2582910"/>
            <a:ext cx="48013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int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myAge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= 20;</a:t>
            </a: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double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myBloodPressure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= 11.8;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5C4B2C5-F6A2-CF0C-77E7-588762CC8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686" y="4221088"/>
            <a:ext cx="381642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SzTx/>
              <a:tabLst/>
            </a:pPr>
            <a:r>
              <a:rPr lang="en-US" altLang="en-US" sz="2000" dirty="0">
                <a:latin typeface="Courier New" charset="0"/>
              </a:rPr>
              <a:t>public class </a:t>
            </a: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Car</a:t>
            </a:r>
            <a:r>
              <a:rPr lang="en-US" altLang="en-US" sz="2000" dirty="0">
                <a:latin typeface="Courier New" charset="0"/>
              </a:rPr>
              <a:t> </a:t>
            </a:r>
          </a:p>
          <a:p>
            <a:pPr marL="0" marR="0" lvl="0" indent="0" defTabSz="914400" eaLnBrk="1" latinLnBrk="0" hangingPunct="1">
              <a:lnSpc>
                <a:spcPct val="100000"/>
              </a:lnSpc>
              <a:buSzTx/>
              <a:tabLst/>
            </a:pPr>
            <a:r>
              <a:rPr lang="en-US" altLang="en-US" sz="2000" dirty="0">
                <a:latin typeface="Courier New" charset="0"/>
              </a:rPr>
              <a:t>{</a:t>
            </a:r>
          </a:p>
          <a:p>
            <a:pPr marL="0" marR="0" lvl="0" indent="0" defTabSz="914400" eaLnBrk="1" latinLnBrk="0" hangingPunct="1">
              <a:lnSpc>
                <a:spcPct val="100000"/>
              </a:lnSpc>
              <a:buSzTx/>
              <a:tabLst/>
            </a:pPr>
            <a:r>
              <a:rPr lang="en-US" altLang="en-US" sz="2000" dirty="0">
                <a:latin typeface="Congenial Black" panose="020B0604020202020204" pitchFamily="2" charset="0"/>
              </a:rPr>
              <a:t>…</a:t>
            </a:r>
          </a:p>
          <a:p>
            <a:pPr marL="0" marR="0" lvl="0" indent="0" defTabSz="914400" eaLnBrk="1" latinLnBrk="0" hangingPunct="1">
              <a:lnSpc>
                <a:spcPct val="100000"/>
              </a:lnSpc>
              <a:buSzTx/>
              <a:tabLst/>
            </a:pPr>
            <a:r>
              <a:rPr lang="en-US" altLang="en-US" sz="2000" dirty="0">
                <a:latin typeface="Courier New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53741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623C-4E41-D359-A4DB-F61ED572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object (cont.)</a:t>
            </a:r>
            <a:endParaRPr lang="en-SG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6920197-D663-A09E-518F-FDB6525F5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3470445"/>
            <a:ext cx="5976664" cy="3233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B9A35-6C03-9847-5265-E96A31BCB941}"/>
              </a:ext>
            </a:extLst>
          </p:cNvPr>
          <p:cNvSpPr txBox="1"/>
          <p:nvPr/>
        </p:nvSpPr>
        <p:spPr>
          <a:xfrm>
            <a:off x="1326892" y="1484784"/>
            <a:ext cx="7099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  <a:cs typeface="Times" panose="02020603050405020304" pitchFamily="18" charset="0"/>
              </a:rPr>
              <a:t>To create an object of </a:t>
            </a:r>
            <a:r>
              <a:rPr lang="en-US" b="0" dirty="0">
                <a:solidFill>
                  <a:srgbClr val="FF0000"/>
                </a:solidFill>
                <a:latin typeface="+mn-lt"/>
                <a:cs typeface="Times" panose="02020603050405020304" pitchFamily="18" charset="0"/>
              </a:rPr>
              <a:t>Main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  <a:cs typeface="Times" panose="02020603050405020304" pitchFamily="18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  <a:cs typeface="Times" panose="02020603050405020304" pitchFamily="18" charset="0"/>
              </a:rPr>
              <a:t> specify the class name,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  <a:cs typeface="Times" panose="02020603050405020304" pitchFamily="18" charset="0"/>
              </a:rPr>
              <a:t>followed by the object name, and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+mn-lt"/>
                <a:cs typeface="Times" panose="02020603050405020304" pitchFamily="18" charset="0"/>
              </a:rPr>
              <a:t>use the keyword new</a:t>
            </a:r>
            <a:endParaRPr lang="en-SG" b="0" dirty="0">
              <a:solidFill>
                <a:schemeClr val="accent1">
                  <a:lumMod val="75000"/>
                </a:schemeClr>
              </a:solidFill>
              <a:latin typeface="+mn-lt"/>
              <a:cs typeface="Times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2B5D87-81B9-4E1F-2BA0-409AC2B0E567}"/>
              </a:ext>
            </a:extLst>
          </p:cNvPr>
          <p:cNvSpPr/>
          <p:nvPr/>
        </p:nvSpPr>
        <p:spPr bwMode="auto">
          <a:xfrm>
            <a:off x="2195736" y="5087339"/>
            <a:ext cx="3384376" cy="35788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3A35-884C-E60F-4DAF-F611BB88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objects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2260-187B-E577-455D-C08CDC3FB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create multiple objects of one class</a:t>
            </a:r>
            <a:endParaRPr lang="en-SG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452849-B571-50B0-FC63-9FD8FC7AC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068960"/>
            <a:ext cx="5904656" cy="38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68D4-88EA-1817-11F6-47A87043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Multiple classes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F2CE-23B8-756E-0E9E-A4C012E9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828800"/>
            <a:ext cx="7992888" cy="4267200"/>
          </a:xfrm>
        </p:spPr>
        <p:txBody>
          <a:bodyPr/>
          <a:lstStyle/>
          <a:p>
            <a:r>
              <a:rPr lang="en-US" dirty="0"/>
              <a:t>We can also </a:t>
            </a:r>
            <a:r>
              <a:rPr lang="en-US" u="sng" dirty="0"/>
              <a:t>create an object of a class and access it in </a:t>
            </a:r>
            <a:r>
              <a:rPr lang="en-US" u="sng" dirty="0">
                <a:solidFill>
                  <a:srgbClr val="FF0000"/>
                </a:solidFill>
              </a:rPr>
              <a:t>another class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Using </a:t>
            </a:r>
            <a:r>
              <a:rPr lang="en-US" u="sng" dirty="0"/>
              <a:t>for better organization of classes 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One class has all the attributes and methods, while the other class holds the main() method (code to be executed).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E7C-4DFB-08FE-57DC-B915506D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Multiple Classes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B1B35-800D-3C93-1B8E-0D9BE228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31240"/>
            <a:ext cx="74676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kern="1200" dirty="0"/>
              <a:t>Remember that the name of the java file should match the class name. </a:t>
            </a:r>
          </a:p>
          <a:p>
            <a:pPr>
              <a:lnSpc>
                <a:spcPct val="150000"/>
              </a:lnSpc>
            </a:pPr>
            <a:r>
              <a:rPr lang="en-US" sz="2000" kern="1200" dirty="0"/>
              <a:t>We create two files in the same directory/folder:</a:t>
            </a:r>
          </a:p>
          <a:p>
            <a:pPr lvl="1">
              <a:lnSpc>
                <a:spcPct val="150000"/>
              </a:lnSpc>
            </a:pPr>
            <a:r>
              <a:rPr lang="en-US" sz="2000" kern="1200" dirty="0">
                <a:cs typeface="+mn-cs"/>
              </a:rPr>
              <a:t>    Main.java</a:t>
            </a:r>
          </a:p>
          <a:p>
            <a:pPr lvl="1">
              <a:lnSpc>
                <a:spcPct val="150000"/>
              </a:lnSpc>
            </a:pPr>
            <a:r>
              <a:rPr lang="en-US" sz="2000" kern="1200" dirty="0">
                <a:cs typeface="+mn-cs"/>
              </a:rPr>
              <a:t>    Second.java</a:t>
            </a:r>
          </a:p>
          <a:p>
            <a:endParaRPr lang="en-SG" dirty="0"/>
          </a:p>
        </p:txBody>
      </p:sp>
      <p:pic>
        <p:nvPicPr>
          <p:cNvPr id="8" name="Picture 7" descr="A math equation with colorful text&#10;&#10;Description automatically generated with medium confidence">
            <a:extLst>
              <a:ext uri="{FF2B5EF4-FFF2-40B4-BE49-F238E27FC236}">
                <a16:creationId xmlns:a16="http://schemas.microsoft.com/office/drawing/2014/main" id="{A1315EDA-6044-2D28-1AA9-0EC3CF92E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2" y="4243801"/>
            <a:ext cx="3564895" cy="1626840"/>
          </a:xfrm>
          <a:prstGeom prst="rect">
            <a:avLst/>
          </a:prstGeom>
        </p:spPr>
      </p:pic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193FA06-574B-CDDA-DF02-651939B50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17" y="4099785"/>
            <a:ext cx="4537923" cy="1914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6A6E7-ECB6-48F8-0457-D8F0B386E749}"/>
              </a:ext>
            </a:extLst>
          </p:cNvPr>
          <p:cNvSpPr txBox="1"/>
          <p:nvPr/>
        </p:nvSpPr>
        <p:spPr>
          <a:xfrm>
            <a:off x="1724764" y="623731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Main.java</a:t>
            </a:r>
            <a:endParaRPr lang="en-SG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8F1E-51A9-F5AC-1091-831095D3B3D2}"/>
              </a:ext>
            </a:extLst>
          </p:cNvPr>
          <p:cNvSpPr txBox="1"/>
          <p:nvPr/>
        </p:nvSpPr>
        <p:spPr>
          <a:xfrm>
            <a:off x="5344776" y="623731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Second.java</a:t>
            </a:r>
            <a:endParaRPr lang="en-SG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737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82D754-5F8A-72FA-20B1-3A9C4DF6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7920880" cy="4357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90972A-60C1-3AC4-8D64-164BFB0F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81000"/>
            <a:ext cx="7772400" cy="1143000"/>
          </a:xfrm>
        </p:spPr>
        <p:txBody>
          <a:bodyPr/>
          <a:lstStyle/>
          <a:p>
            <a:r>
              <a:rPr lang="en-SG" dirty="0"/>
              <a:t>Multiple classes (cont.)</a:t>
            </a:r>
          </a:p>
        </p:txBody>
      </p:sp>
    </p:spTree>
    <p:extLst>
      <p:ext uri="{BB962C8B-B14F-4D97-AF65-F5344CB8AC3E}">
        <p14:creationId xmlns:p14="http://schemas.microsoft.com/office/powerpoint/2010/main" val="4112456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B49A-6A66-4181-074B-19D2A53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Modify Attributes</a:t>
            </a:r>
          </a:p>
        </p:txBody>
      </p:sp>
      <p:pic>
        <p:nvPicPr>
          <p:cNvPr id="6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0C77AA2D-8B71-FA6C-494D-473FC64F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6" y="1790994"/>
            <a:ext cx="7166428" cy="4086278"/>
          </a:xfrm>
        </p:spPr>
      </p:pic>
    </p:spTree>
    <p:extLst>
      <p:ext uri="{BB962C8B-B14F-4D97-AF65-F5344CB8AC3E}">
        <p14:creationId xmlns:p14="http://schemas.microsoft.com/office/powerpoint/2010/main" val="1070697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F829-4530-26F2-E32C-DF7EADD6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 override existing values</a:t>
            </a:r>
          </a:p>
        </p:txBody>
      </p:sp>
      <p:pic>
        <p:nvPicPr>
          <p:cNvPr id="6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789BF29A-E01D-C4F5-C243-32149C62F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1" y="1772816"/>
            <a:ext cx="7134343" cy="3816424"/>
          </a:xfrm>
        </p:spPr>
      </p:pic>
    </p:spTree>
    <p:extLst>
      <p:ext uri="{BB962C8B-B14F-4D97-AF65-F5344CB8AC3E}">
        <p14:creationId xmlns:p14="http://schemas.microsoft.com/office/powerpoint/2010/main" val="171156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A0CD-0C83-D381-3F9A-61B6AFF5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Deprivation of ability to override</a:t>
            </a:r>
            <a:endParaRPr lang="en-SG" dirty="0"/>
          </a:p>
        </p:txBody>
      </p:sp>
      <p:pic>
        <p:nvPicPr>
          <p:cNvPr id="6" name="Content Placeholder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7913AB8C-30FB-9ECA-100E-3F0657CF2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6" y="2564904"/>
            <a:ext cx="7518921" cy="25047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A50EC-A294-6C95-531A-99ABAA97617A}"/>
              </a:ext>
            </a:extLst>
          </p:cNvPr>
          <p:cNvSpPr txBox="1"/>
          <p:nvPr/>
        </p:nvSpPr>
        <p:spPr>
          <a:xfrm>
            <a:off x="1115617" y="5229200"/>
            <a:ext cx="7560840" cy="113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264D8B"/>
              </a:buClr>
            </a:pPr>
            <a:r>
              <a:rPr lang="en-US" b="0" dirty="0">
                <a:solidFill>
                  <a:srgbClr val="1A3170"/>
                </a:solidFill>
                <a:latin typeface="+mn-lt"/>
                <a:ea typeface="+mn-ea"/>
              </a:rPr>
              <a:t>The </a:t>
            </a:r>
            <a:r>
              <a:rPr lang="en-US" b="0" dirty="0">
                <a:solidFill>
                  <a:srgbClr val="FF0000"/>
                </a:solidFill>
                <a:latin typeface="+mn-lt"/>
                <a:ea typeface="+mn-ea"/>
              </a:rPr>
              <a:t>final</a:t>
            </a:r>
            <a:r>
              <a:rPr lang="en-US" b="0" dirty="0">
                <a:solidFill>
                  <a:srgbClr val="1A3170"/>
                </a:solidFill>
                <a:latin typeface="+mn-lt"/>
                <a:ea typeface="+mn-ea"/>
              </a:rPr>
              <a:t> keyword is useful when you want a variable to always store the same value, like PI (3.14159...).</a:t>
            </a:r>
            <a:endParaRPr lang="en-SG" b="0" dirty="0">
              <a:solidFill>
                <a:srgbClr val="1A317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856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32FA-CA8C-4209-1889-648D488C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attributes</a:t>
            </a:r>
            <a:endParaRPr lang="en-SG" dirty="0"/>
          </a:p>
        </p:txBody>
      </p:sp>
      <p:pic>
        <p:nvPicPr>
          <p:cNvPr id="10" name="Content Placeholder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32A468CC-A7F5-D950-77DE-1C1A8837E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76872"/>
            <a:ext cx="7051413" cy="3168352"/>
          </a:xfrm>
        </p:spPr>
      </p:pic>
    </p:spTree>
    <p:extLst>
      <p:ext uri="{BB962C8B-B14F-4D97-AF65-F5344CB8AC3E}">
        <p14:creationId xmlns:p14="http://schemas.microsoft.com/office/powerpoint/2010/main" val="284773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EF70-0801-8015-F0AD-FD8CE254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90B8-9E25-8F7E-C3FC-2F19728B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blueprint is a guide for making something.</a:t>
            </a:r>
          </a:p>
          <a:p>
            <a:pPr marL="400050" lvl="1" indent="0">
              <a:buNone/>
            </a:pPr>
            <a:r>
              <a:rPr lang="en-US" dirty="0"/>
              <a:t>— it's a design or pattern that can be followed. </a:t>
            </a:r>
            <a:endParaRPr lang="en-SG" dirty="0"/>
          </a:p>
        </p:txBody>
      </p:sp>
      <p:pic>
        <p:nvPicPr>
          <p:cNvPr id="6" name="Picture 5" descr="A diagram of a house&#10;&#10;Description automatically generated">
            <a:extLst>
              <a:ext uri="{FF2B5EF4-FFF2-40B4-BE49-F238E27FC236}">
                <a16:creationId xmlns:a16="http://schemas.microsoft.com/office/drawing/2014/main" id="{21ED3E8A-6EDD-36BE-BDD8-E226DAD7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21088"/>
            <a:ext cx="6696744" cy="19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65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B739-D7B6-04D2-8672-A77442B1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in Java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8A0C-02AD-6CC3-B655-72A34B24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method is a block of code which only runs when it is called.</a:t>
            </a:r>
          </a:p>
          <a:p>
            <a:endParaRPr lang="en-US" sz="2800" dirty="0"/>
          </a:p>
          <a:p>
            <a:r>
              <a:rPr lang="en-US" sz="2800" dirty="0"/>
              <a:t>We can pass data, known as parameters, into a method.</a:t>
            </a:r>
          </a:p>
          <a:p>
            <a:endParaRPr lang="en-US" sz="2800" dirty="0"/>
          </a:p>
          <a:p>
            <a:r>
              <a:rPr lang="en-US" sz="2800" dirty="0"/>
              <a:t>Methods are used to perform certain actions, and they are also known as </a:t>
            </a:r>
            <a:r>
              <a:rPr lang="en-US" sz="2800" dirty="0">
                <a:solidFill>
                  <a:srgbClr val="FF0000"/>
                </a:solidFill>
              </a:rPr>
              <a:t>functions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FD9DA74-0617-BEB7-D059-4C9FB42968C5}"/>
              </a:ext>
            </a:extLst>
          </p:cNvPr>
          <p:cNvSpPr/>
          <p:nvPr/>
        </p:nvSpPr>
        <p:spPr bwMode="auto">
          <a:xfrm>
            <a:off x="2843808" y="1551334"/>
            <a:ext cx="3384376" cy="2177778"/>
          </a:xfrm>
          <a:prstGeom prst="cloud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ＭＳ Ｐゴシック" charset="0"/>
              </a:rPr>
              <a:t>Why use methods?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D8F3F7C-78EA-3099-80DB-E304FD561911}"/>
              </a:ext>
            </a:extLst>
          </p:cNvPr>
          <p:cNvSpPr/>
          <p:nvPr/>
        </p:nvSpPr>
        <p:spPr bwMode="auto">
          <a:xfrm>
            <a:off x="1475656" y="3915518"/>
            <a:ext cx="6912768" cy="2177778"/>
          </a:xfrm>
          <a:prstGeom prst="cloud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ＭＳ Ｐゴシック" charset="0"/>
              </a:rPr>
              <a:t>To reuse code: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ＭＳ Ｐゴシック" charset="0"/>
              </a:rPr>
              <a:t>define the code once, and use it many times.</a:t>
            </a:r>
          </a:p>
        </p:txBody>
      </p:sp>
    </p:spTree>
    <p:extLst>
      <p:ext uri="{BB962C8B-B14F-4D97-AF65-F5344CB8AC3E}">
        <p14:creationId xmlns:p14="http://schemas.microsoft.com/office/powerpoint/2010/main" val="372085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845592"/>
          </a:xfrm>
        </p:spPr>
        <p:txBody>
          <a:bodyPr/>
          <a:lstStyle/>
          <a:p>
            <a:r>
              <a:rPr lang="en-GB" altLang="en-US" dirty="0">
                <a:ea typeface="MS PGothic" charset="-128"/>
              </a:rPr>
              <a:t>Method structure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31392"/>
            <a:ext cx="7012632" cy="500591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MS PGothic" charset="-128"/>
              </a:rPr>
              <a:t>The header provides the method’s </a:t>
            </a:r>
            <a:r>
              <a:rPr lang="en-US" altLang="en-US" sz="2400" i="1" dirty="0">
                <a:ea typeface="MS PGothic" charset="-128"/>
              </a:rPr>
              <a:t>signature</a:t>
            </a:r>
            <a:r>
              <a:rPr lang="en-US" altLang="en-US" sz="2400" dirty="0">
                <a:ea typeface="MS PGothic" charset="-128"/>
              </a:rPr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ja-JP" sz="2400" dirty="0">
              <a:ea typeface="MS PGothic" charset="-128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 public int 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charset="0"/>
                <a:ea typeface="MS PGothic" charset="-128"/>
              </a:rPr>
              <a:t>getPrice</a:t>
            </a:r>
            <a:r>
              <a:rPr lang="en-US" altLang="en-US" sz="2400" b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()</a:t>
            </a:r>
          </a:p>
          <a:p>
            <a:pPr eaLnBrk="1" hangingPunct="1">
              <a:lnSpc>
                <a:spcPct val="150000"/>
              </a:lnSpc>
              <a:spcBef>
                <a:spcPts val="2400"/>
              </a:spcBef>
            </a:pPr>
            <a:r>
              <a:rPr lang="en-US" altLang="en-US" sz="2800" dirty="0">
                <a:solidFill>
                  <a:srgbClr val="00B050"/>
                </a:solidFill>
                <a:ea typeface="MS PGothic" charset="-128"/>
              </a:rPr>
              <a:t>The header tells us: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ea typeface="MS PGothic" charset="-128"/>
              </a:rPr>
              <a:t>the </a:t>
            </a:r>
            <a:r>
              <a:rPr lang="en-US" altLang="en-US" sz="2400" i="1" u="sng" dirty="0">
                <a:solidFill>
                  <a:srgbClr val="FF0000"/>
                </a:solidFill>
                <a:ea typeface="MS PGothic" charset="-128"/>
              </a:rPr>
              <a:t>visibility</a:t>
            </a:r>
            <a:r>
              <a:rPr lang="en-US" altLang="en-US" sz="2400" dirty="0">
                <a:ea typeface="MS PGothic" charset="-128"/>
              </a:rPr>
              <a:t> to objects of other classes       (e.g. </a:t>
            </a:r>
            <a:r>
              <a:rPr lang="en-US" altLang="en-US" sz="2400" dirty="0">
                <a:solidFill>
                  <a:srgbClr val="00B0F0"/>
                </a:solidFill>
                <a:ea typeface="MS PGothic" charset="-128"/>
              </a:rPr>
              <a:t>public</a:t>
            </a:r>
            <a:r>
              <a:rPr lang="en-US" altLang="en-US" sz="2400" dirty="0">
                <a:ea typeface="MS PGothic" charset="-128"/>
              </a:rPr>
              <a:t>, 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MS PGothic" charset="-128"/>
              </a:rPr>
              <a:t>private</a:t>
            </a:r>
            <a:r>
              <a:rPr lang="en-US" altLang="en-US" sz="2400" dirty="0">
                <a:ea typeface="MS PGothic" charset="-128"/>
              </a:rPr>
              <a:t> or </a:t>
            </a:r>
            <a:r>
              <a:rPr lang="en-US" altLang="en-US" sz="2400" dirty="0">
                <a:solidFill>
                  <a:srgbClr val="FFC000"/>
                </a:solidFill>
                <a:ea typeface="MS PGothic" charset="-128"/>
              </a:rPr>
              <a:t>protected</a:t>
            </a:r>
            <a:r>
              <a:rPr lang="en-US" altLang="en-US" sz="2400" dirty="0">
                <a:ea typeface="MS PGothic" charset="-128"/>
              </a:rPr>
              <a:t>)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ea typeface="MS PGothic" charset="-128"/>
              </a:rPr>
              <a:t>whether the method </a:t>
            </a:r>
            <a:r>
              <a:rPr lang="en-US" altLang="en-US" sz="2400" i="1" u="sng" dirty="0">
                <a:ea typeface="MS PGothic" charset="-128"/>
              </a:rPr>
              <a:t>returns</a:t>
            </a:r>
            <a:r>
              <a:rPr lang="en-US" altLang="en-US" sz="2400" i="1" dirty="0">
                <a:ea typeface="MS PGothic" charset="-128"/>
              </a:rPr>
              <a:t> a result</a:t>
            </a:r>
            <a:endParaRPr lang="en-US" altLang="en-US" sz="2400" dirty="0">
              <a:ea typeface="MS PGothic" charset="-128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dirty="0">
                <a:ea typeface="MS PGothic" charset="-128"/>
              </a:rPr>
              <a:t>the </a:t>
            </a:r>
            <a:r>
              <a:rPr lang="en-US" altLang="en-US" sz="2400" i="1" u="sng" dirty="0">
                <a:ea typeface="MS PGothic" charset="-128"/>
              </a:rPr>
              <a:t>name</a:t>
            </a:r>
            <a:r>
              <a:rPr lang="en-US" altLang="en-US" sz="2400" dirty="0">
                <a:ea typeface="MS PGothic" charset="-128"/>
              </a:rPr>
              <a:t> of the method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400" i="1" dirty="0">
                <a:ea typeface="MS PGothic" charset="-128"/>
              </a:rPr>
              <a:t>List of </a:t>
            </a:r>
            <a:r>
              <a:rPr lang="en-US" altLang="en-US" sz="2400" dirty="0">
                <a:ea typeface="MS PGothic" charset="-128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15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C71B-BA1D-9E37-664E-474A60CA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method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B32D-6C7D-9757-5DC3-1479ADA4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922" y="1524000"/>
            <a:ext cx="7467600" cy="4267200"/>
          </a:xfrm>
        </p:spPr>
        <p:txBody>
          <a:bodyPr/>
          <a:lstStyle/>
          <a:p>
            <a:r>
              <a:rPr lang="en-US" sz="2400" dirty="0"/>
              <a:t>A method must be declared within a class.</a:t>
            </a:r>
            <a:endParaRPr lang="en-SG" sz="2400" dirty="0"/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6CB6641-B94D-B603-D189-FCFA89AC3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22" y="2204864"/>
            <a:ext cx="7264758" cy="223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1F553-F2CB-F8C2-E435-F5AB26D2CF80}"/>
              </a:ext>
            </a:extLst>
          </p:cNvPr>
          <p:cNvSpPr txBox="1"/>
          <p:nvPr/>
        </p:nvSpPr>
        <p:spPr>
          <a:xfrm>
            <a:off x="899592" y="3933056"/>
            <a:ext cx="8244408" cy="268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</a:pPr>
            <a:r>
              <a:rPr lang="en-US" dirty="0"/>
              <a:t>    </a:t>
            </a:r>
            <a:r>
              <a:rPr lang="en-US" sz="2200" b="0" dirty="0" err="1">
                <a:solidFill>
                  <a:srgbClr val="FF0000"/>
                </a:solidFill>
                <a:latin typeface="+mn-lt"/>
                <a:ea typeface="+mn-ea"/>
              </a:rPr>
              <a:t>myMethod</a:t>
            </a:r>
            <a:r>
              <a:rPr lang="en-US" sz="2200" b="0" dirty="0">
                <a:solidFill>
                  <a:srgbClr val="FF0000"/>
                </a:solidFill>
                <a:latin typeface="+mn-lt"/>
                <a:ea typeface="+mn-ea"/>
              </a:rPr>
              <a:t>() </a:t>
            </a:r>
            <a:r>
              <a:rPr lang="en-US" sz="2200" b="0" dirty="0">
                <a:solidFill>
                  <a:srgbClr val="1A3170"/>
                </a:solidFill>
                <a:latin typeface="+mn-lt"/>
                <a:ea typeface="+mn-ea"/>
              </a:rPr>
              <a:t>is the name of the method.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</a:pPr>
            <a:r>
              <a:rPr lang="en-US" sz="2200" b="0" dirty="0">
                <a:solidFill>
                  <a:srgbClr val="FF0000"/>
                </a:solidFill>
                <a:latin typeface="+mn-lt"/>
                <a:ea typeface="+mn-ea"/>
              </a:rPr>
              <a:t>    Static </a:t>
            </a:r>
            <a:r>
              <a:rPr lang="en-US" sz="2200" b="0" dirty="0">
                <a:solidFill>
                  <a:srgbClr val="1A3170"/>
                </a:solidFill>
                <a:latin typeface="+mn-lt"/>
                <a:ea typeface="+mn-ea"/>
              </a:rPr>
              <a:t>means that the method belongs to the Main class and not an object of the Main class.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</a:pPr>
            <a:r>
              <a:rPr lang="en-US" sz="2200" b="0" dirty="0">
                <a:solidFill>
                  <a:srgbClr val="FF0000"/>
                </a:solidFill>
                <a:latin typeface="+mn-lt"/>
                <a:ea typeface="+mn-ea"/>
              </a:rPr>
              <a:t>Void</a:t>
            </a:r>
            <a:r>
              <a:rPr lang="en-US" sz="2200" b="0" dirty="0">
                <a:solidFill>
                  <a:srgbClr val="1A3170"/>
                </a:solidFill>
                <a:latin typeface="+mn-lt"/>
                <a:ea typeface="+mn-ea"/>
              </a:rPr>
              <a:t> means that this method does not have a return value. 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AEAE13C-5130-34B6-0605-0E973980C669}"/>
              </a:ext>
            </a:extLst>
          </p:cNvPr>
          <p:cNvSpPr/>
          <p:nvPr/>
        </p:nvSpPr>
        <p:spPr bwMode="auto">
          <a:xfrm>
            <a:off x="1115616" y="2667000"/>
            <a:ext cx="4608512" cy="1410072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19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9E88-71F8-AAEA-0D39-FAA6886D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SG" b="1" dirty="0"/>
            </a:br>
            <a:r>
              <a:rPr lang="en-SG" dirty="0"/>
              <a:t>Call a method</a:t>
            </a:r>
            <a:br>
              <a:rPr lang="en-SG" b="1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BAD0-7D0B-CEEC-0C55-346C3754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5812904"/>
            <a:ext cx="7025208" cy="664096"/>
          </a:xfrm>
        </p:spPr>
        <p:txBody>
          <a:bodyPr/>
          <a:lstStyle/>
          <a:p>
            <a:r>
              <a:rPr lang="en-US" sz="2800" dirty="0"/>
              <a:t>A method can be called multiple times.</a:t>
            </a:r>
            <a:endParaRPr lang="en-SG" sz="2800" dirty="0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7FC5612-1776-3E1F-2EC9-65402F4E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29338"/>
            <a:ext cx="6531114" cy="39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16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B1DC-3B8A-22E3-C843-CE3DB97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Java Method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DC5F-5538-5251-67CB-3D9F3063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772816"/>
            <a:ext cx="77724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Information can be passed to methods as </a:t>
            </a:r>
            <a:r>
              <a:rPr lang="en-US" sz="2400" dirty="0">
                <a:solidFill>
                  <a:srgbClr val="FF0000"/>
                </a:solidFill>
              </a:rPr>
              <a:t>parameter</a:t>
            </a:r>
            <a:r>
              <a:rPr lang="en-US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Parameters </a:t>
            </a:r>
            <a:r>
              <a:rPr lang="en-US" sz="2400" u="sng" dirty="0"/>
              <a:t>act as variables </a:t>
            </a:r>
            <a:r>
              <a:rPr lang="en-US" sz="2400" dirty="0"/>
              <a:t>inside the method.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can add as many parameters as you want, just separate them with a comma.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When a </a:t>
            </a:r>
            <a:r>
              <a:rPr lang="en-US" sz="2400" dirty="0">
                <a:solidFill>
                  <a:srgbClr val="FF0000"/>
                </a:solidFill>
              </a:rPr>
              <a:t>parameter</a:t>
            </a:r>
            <a:r>
              <a:rPr lang="en-US" sz="2400" dirty="0"/>
              <a:t> is passed to the method, it is called an </a:t>
            </a:r>
            <a:r>
              <a:rPr lang="en-US" sz="2400" dirty="0">
                <a:solidFill>
                  <a:srgbClr val="FF0000"/>
                </a:solidFill>
              </a:rPr>
              <a:t>argument</a:t>
            </a:r>
            <a:r>
              <a:rPr lang="en-US" sz="2400" dirty="0"/>
              <a:t>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20481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1783-7205-CCDE-9E77-DC226A2C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Parameters and Arguments</a:t>
            </a: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1417A7D-D980-CDD3-ABA2-07D2EDFA6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44824"/>
            <a:ext cx="7088509" cy="4522770"/>
          </a:xfrm>
        </p:spPr>
      </p:pic>
    </p:spTree>
    <p:extLst>
      <p:ext uri="{BB962C8B-B14F-4D97-AF65-F5344CB8AC3E}">
        <p14:creationId xmlns:p14="http://schemas.microsoft.com/office/powerpoint/2010/main" val="314519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C299-7258-592E-E96C-8600312E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  <a:endParaRPr lang="en-SG" dirty="0"/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B20BAB-748D-4C1A-B566-37DC23A7F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2" y="1688293"/>
            <a:ext cx="6321633" cy="48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90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1253-E54F-7707-9B68-09F4CF94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the results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9269-D768-2120-D3A1-04A9997A6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store the output of a method in a variable</a:t>
            </a:r>
            <a:endParaRPr lang="en-SG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BAE1798-4D85-4901-48A5-E6F36AA6B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84984"/>
            <a:ext cx="6264696" cy="33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6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6AB1-BCB2-B603-D7C9-36D2D7D3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Method with If...Else</a:t>
            </a:r>
            <a:endParaRPr lang="en-SG" dirty="0"/>
          </a:p>
        </p:txBody>
      </p:sp>
      <p:pic>
        <p:nvPicPr>
          <p:cNvPr id="6" name="Content Placeholder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02D0A7B4-B24D-19F5-55FD-4C5E3304C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96265"/>
            <a:ext cx="6696744" cy="4769267"/>
          </a:xfrm>
        </p:spPr>
      </p:pic>
    </p:spTree>
    <p:extLst>
      <p:ext uri="{BB962C8B-B14F-4D97-AF65-F5344CB8AC3E}">
        <p14:creationId xmlns:p14="http://schemas.microsoft.com/office/powerpoint/2010/main" val="4123576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9C51-ECAA-A9EE-A13E-4C92F2B7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A66D4-8D40-E74D-044B-D2EB742EF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method overloading, multiple methods can have the same name with different parameters:</a:t>
            </a:r>
            <a:endParaRPr lang="en-SG" dirty="0"/>
          </a:p>
        </p:txBody>
      </p:sp>
      <p:pic>
        <p:nvPicPr>
          <p:cNvPr id="6" name="Picture 5" descr="A group of black and blue letters&#10;&#10;Description automatically generated">
            <a:extLst>
              <a:ext uri="{FF2B5EF4-FFF2-40B4-BE49-F238E27FC236}">
                <a16:creationId xmlns:a16="http://schemas.microsoft.com/office/drawing/2014/main" id="{8453DE55-D1D7-358E-70A5-D1FF1C0E0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51" y="3987712"/>
            <a:ext cx="5952262" cy="16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0D40-6EDB-65C9-80B7-7D07B6AC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88640"/>
            <a:ext cx="7467600" cy="426720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en-US" dirty="0">
                <a:solidFill>
                  <a:srgbClr val="FF0000"/>
                </a:solidFill>
                <a:ea typeface="MS PGothic" charset="-128"/>
              </a:rPr>
              <a:t>Object</a:t>
            </a:r>
            <a:r>
              <a:rPr lang="en-US" altLang="en-US" dirty="0">
                <a:ea typeface="MS PGothic" charset="-128"/>
              </a:rPr>
              <a:t>: belongs to a particular class and has individual characteristics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E6AA8-6515-D527-AF53-80929571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56792"/>
            <a:ext cx="4018589" cy="45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0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E2236C-3BC0-B996-EEC0-CA99EC228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" b="-1"/>
          <a:stretch/>
        </p:blipFill>
        <p:spPr>
          <a:xfrm>
            <a:off x="20" y="10"/>
            <a:ext cx="9143980" cy="6857990"/>
          </a:xfrm>
          <a:noFill/>
          <a:ln>
            <a:solidFill>
              <a:srgbClr val="FFC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AB288C-870A-8D23-BC8C-1DB7A5B077FC}"/>
              </a:ext>
            </a:extLst>
          </p:cNvPr>
          <p:cNvSpPr/>
          <p:nvPr/>
        </p:nvSpPr>
        <p:spPr bwMode="auto">
          <a:xfrm>
            <a:off x="1442322" y="282460"/>
            <a:ext cx="648072" cy="50405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62D350-74F5-0365-BA54-53527D915199}"/>
              </a:ext>
            </a:extLst>
          </p:cNvPr>
          <p:cNvSpPr/>
          <p:nvPr/>
        </p:nvSpPr>
        <p:spPr bwMode="auto">
          <a:xfrm>
            <a:off x="1442322" y="2060848"/>
            <a:ext cx="1041445" cy="50405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B218EB1C-917C-1564-BAC7-39C4F8A48B0E}"/>
              </a:ext>
            </a:extLst>
          </p:cNvPr>
          <p:cNvSpPr/>
          <p:nvPr/>
        </p:nvSpPr>
        <p:spPr bwMode="auto">
          <a:xfrm rot="20172186">
            <a:off x="578802" y="1238574"/>
            <a:ext cx="6624736" cy="2304256"/>
          </a:xfrm>
          <a:prstGeom prst="horizontalScroll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Instead of defining two methods that should do the same thing, it is better to overload one</a:t>
            </a:r>
            <a:r>
              <a:rPr lang="en-US" dirty="0"/>
              <a:t>. </a:t>
            </a: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2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1011393" y="1524000"/>
            <a:ext cx="7775575" cy="4968875"/>
          </a:xfrm>
        </p:spPr>
        <p:txBody>
          <a:bodyPr/>
          <a:lstStyle/>
          <a:p>
            <a:pPr marL="290513" indent="-290513" defTabSz="276225">
              <a:spcBef>
                <a:spcPts val="600"/>
              </a:spcBef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A special method that is used to initialize objects.</a:t>
            </a:r>
          </a:p>
          <a:p>
            <a:pPr marL="690563" lvl="1" indent="-290513" defTabSz="276225">
              <a:spcBef>
                <a:spcPts val="600"/>
              </a:spcBef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The constructor is called when an object of a class is created. </a:t>
            </a:r>
          </a:p>
          <a:p>
            <a:pPr marL="690563" lvl="1" indent="-290513" defTabSz="276225">
              <a:spcBef>
                <a:spcPts val="600"/>
              </a:spcBef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It can be used to set initial values for object attributes:</a:t>
            </a:r>
          </a:p>
        </p:txBody>
      </p:sp>
      <p:sp>
        <p:nvSpPr>
          <p:cNvPr id="25603" name="Rectangle 2"/>
          <p:cNvSpPr txBox="1">
            <a:spLocks noChangeArrowheads="1"/>
          </p:cNvSpPr>
          <p:nvPr/>
        </p:nvSpPr>
        <p:spPr bwMode="auto">
          <a:xfrm>
            <a:off x="9906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45577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rgbClr val="7F6F5E"/>
                </a:solidFill>
                <a:latin typeface="+mj-lt"/>
                <a:ea typeface="+mj-ea"/>
                <a:cs typeface="+mj-cs"/>
              </a:rPr>
              <a:t>Constructors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E867DA-8EB4-8B98-1F42-1B9C554C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5" y="3068960"/>
            <a:ext cx="7832044" cy="3789040"/>
          </a:xfrm>
          <a:prstGeom prst="rect">
            <a:avLst/>
          </a:prstGeom>
        </p:spPr>
      </p:pic>
      <p:pic>
        <p:nvPicPr>
          <p:cNvPr id="4" name="Content Placeholder 5" descr="A close up of text&#10;&#10;Description automatically generated">
            <a:extLst>
              <a:ext uri="{FF2B5EF4-FFF2-40B4-BE49-F238E27FC236}">
                <a16:creationId xmlns:a16="http://schemas.microsoft.com/office/drawing/2014/main" id="{5F814AC1-D985-13E6-C2F9-91FBAAC8E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348260">
            <a:off x="6981" y="2710671"/>
            <a:ext cx="9157521" cy="170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A837097-0161-CAB4-9398-FADF05159C64}"/>
              </a:ext>
            </a:extLst>
          </p:cNvPr>
          <p:cNvSpPr/>
          <p:nvPr/>
        </p:nvSpPr>
        <p:spPr bwMode="auto">
          <a:xfrm rot="19790486">
            <a:off x="-73493" y="4659924"/>
            <a:ext cx="32352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09EDAB-B163-BC2E-42BA-8BC4FDD49A22}"/>
              </a:ext>
            </a:extLst>
          </p:cNvPr>
          <p:cNvSpPr/>
          <p:nvPr/>
        </p:nvSpPr>
        <p:spPr bwMode="auto">
          <a:xfrm rot="19790486">
            <a:off x="68636" y="5009698"/>
            <a:ext cx="32352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F8140E-7E70-3621-FDB0-34FFD8B85A67}"/>
              </a:ext>
            </a:extLst>
          </p:cNvPr>
          <p:cNvSpPr/>
          <p:nvPr/>
        </p:nvSpPr>
        <p:spPr bwMode="auto">
          <a:xfrm rot="19790486">
            <a:off x="220079" y="5425011"/>
            <a:ext cx="32352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18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987425" y="1781175"/>
            <a:ext cx="7775575" cy="4968875"/>
          </a:xfrm>
        </p:spPr>
        <p:txBody>
          <a:bodyPr/>
          <a:lstStyle/>
          <a:p>
            <a:pPr marL="460375" indent="-460375" defTabSz="438150">
              <a:spcBef>
                <a:spcPts val="900"/>
              </a:spcBef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Constructors can also take parameters, which is used to initialize attributes.</a:t>
            </a:r>
          </a:p>
        </p:txBody>
      </p:sp>
      <p:sp>
        <p:nvSpPr>
          <p:cNvPr id="26627" name="Rectangle 2"/>
          <p:cNvSpPr txBox="1">
            <a:spLocks noChangeArrowheads="1"/>
          </p:cNvSpPr>
          <p:nvPr/>
        </p:nvSpPr>
        <p:spPr bwMode="auto">
          <a:xfrm>
            <a:off x="990600" y="381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345577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en-US" sz="4400" dirty="0">
                <a:solidFill>
                  <a:srgbClr val="7F6F5E"/>
                </a:solidFill>
                <a:latin typeface="+mj-lt"/>
                <a:ea typeface="+mj-ea"/>
                <a:cs typeface="+mj-cs"/>
              </a:rPr>
              <a:t>Constructor Parameters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6C8D49-EDD3-117C-2BA9-262D86772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96952"/>
            <a:ext cx="6048672" cy="37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29355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9036-24E8-A2DF-A239-FBE12221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  <a:endParaRPr lang="en-SG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7573BC-6993-BD4A-58C5-1B975820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04094"/>
            <a:ext cx="6553739" cy="437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5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1182288" y="1524000"/>
            <a:ext cx="7854208" cy="5073352"/>
          </a:xfrm>
        </p:spPr>
        <p:txBody>
          <a:bodyPr lIns="0" tIns="0" rIns="0" bIns="0" numCol="2"/>
          <a:lstStyle/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dirty="0">
                <a:solidFill>
                  <a:srgbClr val="FF0000"/>
                </a:solidFill>
              </a:rPr>
              <a:t>nasty</a:t>
            </a:r>
            <a:r>
              <a:rPr lang="en-US" sz="2400" dirty="0">
                <a:solidFill>
                  <a:srgbClr val="000000"/>
                </a:solidFill>
              </a:rPr>
              <a:t> bug: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70C0"/>
                </a:solidFill>
              </a:rPr>
              <a:t>public</a:t>
            </a:r>
            <a:r>
              <a:rPr lang="en-US" sz="2400" dirty="0">
                <a:solidFill>
                  <a:srgbClr val="000000"/>
                </a:solidFill>
              </a:rPr>
              <a:t> class </a:t>
            </a:r>
            <a:r>
              <a:rPr lang="en-US" sz="2400" b="1" dirty="0" err="1">
                <a:solidFill>
                  <a:srgbClr val="000000"/>
                </a:solidFill>
              </a:rPr>
              <a:t>MyClass</a:t>
            </a:r>
            <a:endParaRPr lang="en-US" sz="2400" b="1" dirty="0">
              <a:solidFill>
                <a:srgbClr val="000000"/>
              </a:solidFill>
            </a:endParaRP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{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...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// Constructor: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</a:t>
            </a:r>
            <a:r>
              <a:rPr lang="en-US" sz="2400" b="1" dirty="0">
                <a:solidFill>
                  <a:srgbClr val="0070C0"/>
                </a:solidFill>
              </a:rPr>
              <a:t>public</a:t>
            </a:r>
            <a:r>
              <a:rPr lang="en-US" sz="2400" b="1" dirty="0">
                <a:solidFill>
                  <a:srgbClr val="000000"/>
                </a:solidFill>
              </a:rPr>
              <a:t>  </a:t>
            </a:r>
            <a:r>
              <a:rPr lang="en-US" sz="2400" b="1" dirty="0">
                <a:solidFill>
                  <a:srgbClr val="7030A0"/>
                </a:solidFill>
              </a:rPr>
              <a:t>void</a:t>
            </a:r>
            <a:r>
              <a:rPr lang="en-US" sz="2400" b="1" dirty="0">
                <a:solidFill>
                  <a:srgbClr val="000000"/>
                </a:solidFill>
              </a:rPr>
              <a:t>  </a:t>
            </a:r>
            <a:r>
              <a:rPr lang="en-US" sz="2400" b="1" dirty="0" err="1">
                <a:solidFill>
                  <a:srgbClr val="000000"/>
                </a:solidFill>
              </a:rPr>
              <a:t>MyClass</a:t>
            </a:r>
            <a:r>
              <a:rPr lang="en-US" sz="2400" b="1" dirty="0">
                <a:solidFill>
                  <a:srgbClr val="000000"/>
                </a:solidFill>
              </a:rPr>
              <a:t> (…)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{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    ...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}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000000"/>
                </a:solidFill>
              </a:rPr>
              <a:t>   ...</a:t>
            </a: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Font typeface="Times" panose="02020603050405020304" pitchFamily="18" charset="0"/>
              <a:buNone/>
              <a:defRPr sz="1800">
                <a:solidFill>
                  <a:srgbClr val="000000"/>
                </a:solidFill>
              </a:defRPr>
            </a:pPr>
            <a:r>
              <a:rPr lang="en-US" sz="2400" u="sng" dirty="0">
                <a:solidFill>
                  <a:srgbClr val="000000"/>
                </a:solidFill>
              </a:rPr>
              <a:t>Compiles fine</a:t>
            </a:r>
            <a:r>
              <a:rPr lang="en-US" sz="2400" dirty="0">
                <a:solidFill>
                  <a:srgbClr val="000000"/>
                </a:solidFill>
              </a:rPr>
              <a:t>, but the compiler thinks this is a </a:t>
            </a:r>
            <a:r>
              <a:rPr lang="en-US" sz="2400" u="sng" dirty="0">
                <a:solidFill>
                  <a:srgbClr val="000000"/>
                </a:solidFill>
              </a:rPr>
              <a:t>method</a:t>
            </a:r>
            <a:r>
              <a:rPr lang="en-US" sz="2400" dirty="0">
                <a:solidFill>
                  <a:srgbClr val="000000"/>
                </a:solidFill>
              </a:rPr>
              <a:t> and uses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b="1" dirty="0" err="1">
                <a:solidFill>
                  <a:srgbClr val="000000"/>
                </a:solidFill>
              </a:rPr>
              <a:t>MyClass</a:t>
            </a:r>
            <a:r>
              <a:rPr lang="en-US" sz="2400" dirty="0" err="1">
                <a:solidFill>
                  <a:srgbClr val="000000"/>
                </a:solidFill>
              </a:rPr>
              <a:t>’s</a:t>
            </a:r>
            <a:r>
              <a:rPr lang="en-US" sz="2400" dirty="0">
                <a:solidFill>
                  <a:srgbClr val="000000"/>
                </a:solidFill>
              </a:rPr>
              <a:t> default `no-</a:t>
            </a:r>
            <a:r>
              <a:rPr lang="en-US" sz="2400" dirty="0" err="1">
                <a:solidFill>
                  <a:srgbClr val="000000"/>
                </a:solidFill>
              </a:rPr>
              <a:t>args</a:t>
            </a:r>
            <a:r>
              <a:rPr lang="en-US" sz="2400" dirty="0">
                <a:solidFill>
                  <a:srgbClr val="000000"/>
                </a:solidFill>
              </a:rPr>
              <a:t>` constructor instead.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Be careful!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7F38BB1-7F9B-9F89-2E2B-1F4486DA09E6}"/>
              </a:ext>
            </a:extLst>
          </p:cNvPr>
          <p:cNvSpPr/>
          <p:nvPr/>
        </p:nvSpPr>
        <p:spPr bwMode="auto">
          <a:xfrm rot="15259287">
            <a:off x="2715985" y="4224591"/>
            <a:ext cx="648072" cy="64807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70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Passing data via parameters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 dirty="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835696" y="5589240"/>
            <a:ext cx="6408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i="1" dirty="0">
                <a:solidFill>
                  <a:srgbClr val="FF0000"/>
                </a:solidFill>
              </a:rPr>
              <a:t>Parameters</a:t>
            </a:r>
            <a:r>
              <a:rPr lang="en-GB" altLang="en-US" dirty="0">
                <a:solidFill>
                  <a:srgbClr val="1A3170"/>
                </a:solidFill>
              </a:rPr>
              <a:t> are another sort of variable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043286"/>
            <a:ext cx="6057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8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MS PGothic" charset="-128"/>
              </a:rPr>
              <a:t>Choosing variable names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There is a lot of freedom over choice of names … so use it wisely!</a:t>
            </a:r>
          </a:p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Choose expressive names to make code easier to understand:</a:t>
            </a:r>
          </a:p>
          <a:p>
            <a:pPr lvl="1"/>
            <a:r>
              <a:rPr lang="en-GB" altLang="en-US" b="1" dirty="0">
                <a:latin typeface="Courier New" charset="0"/>
                <a:ea typeface="MS PGothic" charset="-128"/>
              </a:rPr>
              <a:t>price</a:t>
            </a:r>
            <a:r>
              <a:rPr lang="en-GB" altLang="en-US" dirty="0">
                <a:ea typeface="MS PGothic" charset="-128"/>
              </a:rPr>
              <a:t>, </a:t>
            </a:r>
            <a:r>
              <a:rPr lang="en-GB" altLang="en-US" b="1" dirty="0">
                <a:latin typeface="Courier New" charset="0"/>
                <a:ea typeface="MS PGothic" charset="-128"/>
              </a:rPr>
              <a:t>amount</a:t>
            </a:r>
            <a:r>
              <a:rPr lang="en-GB" altLang="en-US" dirty="0">
                <a:ea typeface="MS PGothic" charset="-128"/>
              </a:rPr>
              <a:t>, </a:t>
            </a:r>
            <a:r>
              <a:rPr lang="en-GB" altLang="en-US" b="1" dirty="0">
                <a:latin typeface="Courier New" charset="0"/>
                <a:ea typeface="MS PGothic" charset="-128"/>
              </a:rPr>
              <a:t>name</a:t>
            </a:r>
            <a:r>
              <a:rPr lang="en-GB" altLang="en-US" dirty="0">
                <a:ea typeface="MS PGothic" charset="-128"/>
              </a:rPr>
              <a:t>, </a:t>
            </a:r>
            <a:r>
              <a:rPr lang="en-GB" altLang="en-US" b="1" dirty="0">
                <a:latin typeface="Courier New" charset="0"/>
                <a:ea typeface="MS PGothic" charset="-128"/>
              </a:rPr>
              <a:t>age</a:t>
            </a:r>
            <a:r>
              <a:rPr lang="en-GB" altLang="en-US" dirty="0">
                <a:ea typeface="MS PGothic" charset="-128"/>
              </a:rPr>
              <a:t>, etc.</a:t>
            </a:r>
          </a:p>
          <a:p>
            <a:pPr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Avoid single-letter or cryptic names:</a:t>
            </a:r>
          </a:p>
          <a:p>
            <a:pPr lvl="1"/>
            <a:r>
              <a:rPr lang="en-GB" altLang="en-US" b="1" dirty="0">
                <a:latin typeface="Courier New" charset="0"/>
                <a:ea typeface="MS PGothic" charset="-128"/>
              </a:rPr>
              <a:t>w</a:t>
            </a:r>
            <a:r>
              <a:rPr lang="en-GB" altLang="en-US" dirty="0">
                <a:ea typeface="MS PGothic" charset="-128"/>
              </a:rPr>
              <a:t>, </a:t>
            </a:r>
            <a:r>
              <a:rPr lang="en-GB" altLang="en-US" b="1" dirty="0">
                <a:latin typeface="Courier New" charset="0"/>
                <a:ea typeface="MS PGothic" charset="-128"/>
              </a:rPr>
              <a:t>t5</a:t>
            </a:r>
            <a:r>
              <a:rPr lang="en-GB" altLang="en-US" dirty="0">
                <a:ea typeface="MS PGothic" charset="-128"/>
              </a:rPr>
              <a:t>, </a:t>
            </a:r>
            <a:r>
              <a:rPr lang="en-GB" altLang="en-US" b="1" dirty="0">
                <a:latin typeface="Courier New" charset="0"/>
                <a:ea typeface="MS PGothic" charset="-128"/>
              </a:rPr>
              <a:t>xyz123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450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charset="-128"/>
              </a:rPr>
              <a:t>Accessor and Mutator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04583"/>
            <a:ext cx="8001000" cy="4608512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US" altLang="en-US" sz="2800" dirty="0">
                <a:ea typeface="MS PGothic" charset="-128"/>
              </a:rPr>
              <a:t>Methods implement the </a:t>
            </a:r>
            <a:r>
              <a:rPr lang="en-US" altLang="en-US" sz="2800" i="1" dirty="0">
                <a:ea typeface="MS PGothic" charset="-128"/>
              </a:rPr>
              <a:t>behavior</a:t>
            </a:r>
            <a:r>
              <a:rPr lang="en-US" altLang="en-US" sz="2800" dirty="0">
                <a:ea typeface="MS PGothic" charset="-128"/>
              </a:rPr>
              <a:t> of objects.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sz="2800" dirty="0">
                <a:ea typeface="MS PGothic" charset="-128"/>
              </a:rPr>
              <a:t>Methods have a consistent structure comprised of a </a:t>
            </a:r>
            <a:r>
              <a:rPr lang="en-US" altLang="en-US" sz="2800" i="1" dirty="0">
                <a:solidFill>
                  <a:srgbClr val="FF0000"/>
                </a:solidFill>
                <a:ea typeface="MS PGothic" charset="-128"/>
              </a:rPr>
              <a:t>header</a:t>
            </a:r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en-US" sz="2800" dirty="0">
                <a:ea typeface="MS PGothic" charset="-128"/>
              </a:rPr>
              <a:t>and a </a:t>
            </a:r>
            <a:r>
              <a:rPr lang="en-US" altLang="en-US" sz="2800" i="1" dirty="0">
                <a:solidFill>
                  <a:srgbClr val="FF0000"/>
                </a:solidFill>
                <a:ea typeface="MS PGothic" charset="-128"/>
              </a:rPr>
              <a:t>body.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  <a:p>
            <a:pPr eaLnBrk="1" hangingPunct="1">
              <a:spcBef>
                <a:spcPts val="2400"/>
              </a:spcBef>
            </a:pPr>
            <a:r>
              <a:rPr lang="en-US" altLang="en-US" sz="2800" i="1" dirty="0" err="1">
                <a:solidFill>
                  <a:srgbClr val="FF0000"/>
                </a:solidFill>
                <a:ea typeface="MS PGothic" charset="-128"/>
              </a:rPr>
              <a:t>Accessor</a:t>
            </a:r>
            <a:r>
              <a:rPr lang="en-US" altLang="en-US" sz="2800" i="1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US" altLang="en-US" sz="2800" i="1" dirty="0">
                <a:ea typeface="MS PGothic" charset="-128"/>
              </a:rPr>
              <a:t>methods</a:t>
            </a:r>
            <a:r>
              <a:rPr lang="en-US" altLang="en-US" sz="2800" dirty="0">
                <a:ea typeface="MS PGothic" charset="-128"/>
              </a:rPr>
              <a:t> </a:t>
            </a:r>
            <a:r>
              <a:rPr lang="en-US" altLang="en-US" sz="2800" u="sng" dirty="0">
                <a:ea typeface="MS PGothic" charset="-128"/>
              </a:rPr>
              <a:t>provide information </a:t>
            </a:r>
            <a:r>
              <a:rPr lang="en-US" altLang="en-US" sz="2800" dirty="0">
                <a:ea typeface="MS PGothic" charset="-128"/>
              </a:rPr>
              <a:t>about an object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sz="2800" i="1" dirty="0">
                <a:solidFill>
                  <a:srgbClr val="FF0000"/>
                </a:solidFill>
                <a:ea typeface="MS PGothic" charset="-128"/>
              </a:rPr>
              <a:t>Mutator </a:t>
            </a:r>
            <a:r>
              <a:rPr lang="en-US" altLang="en-US" sz="2800" i="1" dirty="0">
                <a:ea typeface="MS PGothic" charset="-128"/>
              </a:rPr>
              <a:t>methods</a:t>
            </a:r>
            <a:r>
              <a:rPr lang="en-US" altLang="en-US" sz="2800" dirty="0">
                <a:ea typeface="MS PGothic" charset="-128"/>
              </a:rPr>
              <a:t> </a:t>
            </a:r>
            <a:r>
              <a:rPr lang="en-US" altLang="en-US" sz="2800" u="sng" dirty="0">
                <a:ea typeface="MS PGothic" charset="-128"/>
              </a:rPr>
              <a:t>alter the state </a:t>
            </a:r>
            <a:r>
              <a:rPr lang="en-US" altLang="en-US" sz="2800" dirty="0">
                <a:ea typeface="MS PGothic" charset="-128"/>
              </a:rPr>
              <a:t>of an object.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sz="2800" dirty="0">
                <a:ea typeface="MS PGothic" charset="-128"/>
              </a:rPr>
              <a:t>Other sorts of methods accomplish a variety of tasks (e.g. Print methods)</a:t>
            </a:r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5213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Accessor (</a:t>
            </a:r>
            <a:r>
              <a:rPr lang="en-US" altLang="en-US" b="1">
                <a:latin typeface="Courier New" charset="0"/>
                <a:ea typeface="MS PGothic" charset="-128"/>
              </a:rPr>
              <a:t>get</a:t>
            </a:r>
            <a:r>
              <a:rPr lang="en-US" altLang="en-US">
                <a:ea typeface="MS PGothic" charset="-128"/>
              </a:rPr>
              <a:t>) methods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301875" y="3203575"/>
            <a:ext cx="40259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ourier New" charset="0"/>
              </a:rPr>
              <a:t>public int getPrice()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ourier New" charset="0"/>
              </a:rPr>
              <a:t>    return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ourier New" charset="0"/>
              </a:rPr>
              <a:t>} 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3838575" y="2168525"/>
            <a:ext cx="1571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return type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435600" y="2489200"/>
            <a:ext cx="174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method name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6775450" y="2871788"/>
            <a:ext cx="20637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parameter list (empty)</a:t>
            </a:r>
          </a:p>
        </p:txBody>
      </p:sp>
      <p:sp>
        <p:nvSpPr>
          <p:cNvPr id="45063" name="Oval 8"/>
          <p:cNvSpPr>
            <a:spLocks noChangeArrowheads="1"/>
          </p:cNvSpPr>
          <p:nvPr/>
        </p:nvSpPr>
        <p:spPr bwMode="auto">
          <a:xfrm>
            <a:off x="2301875" y="3581400"/>
            <a:ext cx="365125" cy="1371600"/>
          </a:xfrm>
          <a:prstGeom prst="ellipse">
            <a:avLst/>
          </a:prstGeom>
          <a:noFill/>
          <a:ln w="9525">
            <a:solidFill>
              <a:srgbClr val="A571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endParaRPr lang="en-GB" alt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838450" y="4865688"/>
            <a:ext cx="4552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start and end of method body (block)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635750" y="3937000"/>
            <a:ext cx="2139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return statement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H="1" flipV="1">
            <a:off x="2625725" y="47767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>
            <a:off x="3990975" y="2574925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H="1">
            <a:off x="5283200" y="28194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>
            <a:off x="6181725" y="3124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>
            <a:off x="5584825" y="4164013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1" name="Text Box 16"/>
          <p:cNvSpPr txBox="1">
            <a:spLocks noChangeArrowheads="1"/>
          </p:cNvSpPr>
          <p:nvPr/>
        </p:nvSpPr>
        <p:spPr bwMode="auto">
          <a:xfrm>
            <a:off x="954088" y="2489200"/>
            <a:ext cx="218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visibility modifier</a:t>
            </a:r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>
            <a:off x="1600200" y="2895600"/>
            <a:ext cx="1006475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3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MS PGothic" charset="-128"/>
              </a:rPr>
              <a:t>Accessor methods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628800"/>
            <a:ext cx="7467600" cy="4467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An </a:t>
            </a:r>
            <a:r>
              <a:rPr lang="en-GB" altLang="en-US" i="1" dirty="0" err="1">
                <a:ea typeface="MS PGothic" charset="-128"/>
              </a:rPr>
              <a:t>accessor</a:t>
            </a:r>
            <a:r>
              <a:rPr lang="en-GB" altLang="en-US" dirty="0">
                <a:ea typeface="MS PGothic" charset="-128"/>
              </a:rPr>
              <a:t> method always has a return type that is </a:t>
            </a:r>
            <a:r>
              <a:rPr lang="en-GB" altLang="en-US" u="sng" dirty="0">
                <a:ea typeface="MS PGothic" charset="-128"/>
              </a:rPr>
              <a:t>not</a:t>
            </a:r>
            <a:r>
              <a:rPr lang="en-GB" altLang="en-US" dirty="0">
                <a:ea typeface="MS PGothic" charset="-128"/>
              </a:rPr>
              <a:t> </a:t>
            </a:r>
            <a:r>
              <a:rPr lang="en-GB" altLang="en-US" b="1" dirty="0">
                <a:latin typeface="Courier New" charset="0"/>
                <a:ea typeface="MS PGothic" charset="-128"/>
              </a:rPr>
              <a:t>void</a:t>
            </a:r>
            <a:endParaRPr lang="en-GB" altLang="en-US" dirty="0">
              <a:ea typeface="MS PGothic" charset="-128"/>
            </a:endParaRP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An </a:t>
            </a:r>
            <a:r>
              <a:rPr lang="en-GB" altLang="en-US" i="1" dirty="0" err="1">
                <a:ea typeface="MS PGothic" charset="-128"/>
              </a:rPr>
              <a:t>accessor</a:t>
            </a:r>
            <a:r>
              <a:rPr lang="en-GB" altLang="en-US" dirty="0">
                <a:ea typeface="MS PGothic" charset="-128"/>
              </a:rPr>
              <a:t> method returns a value (</a:t>
            </a:r>
            <a:r>
              <a:rPr lang="en-GB" altLang="en-US" i="1" dirty="0">
                <a:ea typeface="MS PGothic" charset="-128"/>
              </a:rPr>
              <a:t>result</a:t>
            </a:r>
            <a:r>
              <a:rPr lang="en-GB" altLang="en-US" dirty="0">
                <a:ea typeface="MS PGothic" charset="-128"/>
              </a:rPr>
              <a:t>) of the type given in the header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The method will contain a </a:t>
            </a:r>
            <a:r>
              <a:rPr lang="en-GB" altLang="en-US" b="1" i="1" dirty="0">
                <a:solidFill>
                  <a:srgbClr val="FF0000"/>
                </a:solidFill>
                <a:latin typeface="Courier New" charset="0"/>
                <a:ea typeface="MS PGothic" charset="-128"/>
              </a:rPr>
              <a:t>return</a:t>
            </a:r>
            <a:r>
              <a:rPr lang="en-GB" altLang="en-US" dirty="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en-GB" altLang="en-US" dirty="0">
                <a:ea typeface="MS PGothic" charset="-128"/>
              </a:rPr>
              <a:t>statement to return the value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GB" altLang="en-US" dirty="0">
                <a:ea typeface="MS PGothic" charset="-128"/>
              </a:rPr>
              <a:t>NOTE: Returning is </a:t>
            </a:r>
            <a:r>
              <a:rPr lang="en-GB" altLang="en-US" i="1" dirty="0">
                <a:ea typeface="MS PGothic" charset="-128"/>
              </a:rPr>
              <a:t>not</a:t>
            </a:r>
            <a:r>
              <a:rPr lang="en-GB" altLang="en-US" dirty="0">
                <a:ea typeface="MS PGothic" charset="-128"/>
              </a:rPr>
              <a:t> printing!</a:t>
            </a:r>
          </a:p>
        </p:txBody>
      </p:sp>
    </p:spTree>
    <p:extLst>
      <p:ext uri="{BB962C8B-B14F-4D97-AF65-F5344CB8AC3E}">
        <p14:creationId xmlns:p14="http://schemas.microsoft.com/office/powerpoint/2010/main" val="36563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EF66D-E74E-9DA6-0882-0DE256EE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81000"/>
            <a:ext cx="77724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Classes and Objects</a:t>
            </a:r>
            <a:endParaRPr lang="en-S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3DAD5A-DDFC-1863-4240-77CA4C711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260999"/>
              </p:ext>
            </p:extLst>
          </p:nvPr>
        </p:nvGraphicFramePr>
        <p:xfrm>
          <a:off x="1219200" y="1828800"/>
          <a:ext cx="7467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300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Test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6299200" y="2298700"/>
            <a:ext cx="2578100" cy="1612900"/>
          </a:xfrm>
        </p:spPr>
        <p:txBody>
          <a:bodyPr rIns="233680"/>
          <a:lstStyle/>
          <a:p>
            <a:pPr marL="382588" eaLnBrk="1" hangingPunct="1">
              <a:defRPr/>
            </a:pPr>
            <a:r>
              <a:rPr lang="en-US">
                <a:ea typeface="+mn-ea"/>
                <a:cs typeface="+mn-cs"/>
              </a:rPr>
              <a:t>What is wrong here?</a:t>
            </a:r>
          </a:p>
        </p:txBody>
      </p:sp>
      <p:sp>
        <p:nvSpPr>
          <p:cNvPr id="48132" name="Rectangle 4"/>
          <p:cNvSpPr>
            <a:spLocks/>
          </p:cNvSpPr>
          <p:nvPr/>
        </p:nvSpPr>
        <p:spPr bwMode="auto">
          <a:xfrm>
            <a:off x="1196975" y="1476375"/>
            <a:ext cx="44735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public class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CokeMachine</a:t>
            </a: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private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public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CokeMachine</a:t>
            </a: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   price = 300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public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int</a:t>
            </a: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getPrice</a:t>
            </a: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   return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}</a:t>
            </a:r>
          </a:p>
        </p:txBody>
      </p:sp>
      <p:sp>
        <p:nvSpPr>
          <p:cNvPr id="66565" name="Rectangle 5"/>
          <p:cNvSpPr>
            <a:spLocks/>
          </p:cNvSpPr>
          <p:nvPr/>
        </p:nvSpPr>
        <p:spPr bwMode="auto">
          <a:xfrm>
            <a:off x="6640513" y="4235450"/>
            <a:ext cx="2540000" cy="965200"/>
          </a:xfrm>
          <a:prstGeom prst="rect">
            <a:avLst/>
          </a:prstGeom>
          <a:noFill/>
          <a:ln>
            <a:noFill/>
          </a:ln>
        </p:spPr>
        <p:txBody>
          <a:bodyPr lIns="0" tIns="0" rIns="40639" bIns="0" anchor="ctr"/>
          <a:lstStyle/>
          <a:p>
            <a:pPr marL="39688" eaLnBrk="1" hangingPunct="1">
              <a:defRPr/>
            </a:pPr>
            <a:r>
              <a:rPr lang="en-US" sz="3100" b="0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(there are </a:t>
            </a:r>
            <a:r>
              <a:rPr lang="en-US" sz="3100" b="0" u="sng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five</a:t>
            </a:r>
            <a:r>
              <a:rPr lang="en-US" sz="3100" b="0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 errors!)</a:t>
            </a:r>
          </a:p>
        </p:txBody>
      </p:sp>
    </p:spTree>
    <p:extLst>
      <p:ext uri="{BB962C8B-B14F-4D97-AF65-F5344CB8AC3E}">
        <p14:creationId xmlns:p14="http://schemas.microsoft.com/office/powerpoint/2010/main" val="3721987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81279"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Test</a:t>
            </a:r>
          </a:p>
        </p:txBody>
      </p:sp>
      <p:sp>
        <p:nvSpPr>
          <p:cNvPr id="50179" name="Rectangle 4"/>
          <p:cNvSpPr>
            <a:spLocks/>
          </p:cNvSpPr>
          <p:nvPr/>
        </p:nvSpPr>
        <p:spPr bwMode="auto">
          <a:xfrm>
            <a:off x="1196975" y="1476375"/>
            <a:ext cx="44735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public class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CokeMachine</a:t>
            </a: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private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public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CokeMachine</a:t>
            </a: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   price = 300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public int </a:t>
            </a:r>
            <a:r>
              <a:rPr lang="en-US" altLang="en-US" sz="2400" dirty="0" err="1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getPrice</a:t>
            </a:r>
            <a:endParaRPr lang="en-US" altLang="en-US" sz="2400" dirty="0">
              <a:solidFill>
                <a:schemeClr val="tx1"/>
              </a:solidFill>
              <a:latin typeface="Courier New Bold" charset="0"/>
              <a:sym typeface="Courier New Bold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   return Price;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 Bold" charset="0"/>
                <a:sym typeface="Courier New Bold" charset="0"/>
              </a:rPr>
              <a:t>  }</a:t>
            </a:r>
          </a:p>
        </p:txBody>
      </p:sp>
      <p:sp>
        <p:nvSpPr>
          <p:cNvPr id="67589" name="Oval 5"/>
          <p:cNvSpPr>
            <a:spLocks/>
          </p:cNvSpPr>
          <p:nvPr/>
        </p:nvSpPr>
        <p:spPr bwMode="auto">
          <a:xfrm>
            <a:off x="762000" y="5994400"/>
            <a:ext cx="1143000" cy="711200"/>
          </a:xfrm>
          <a:prstGeom prst="ellipse">
            <a:avLst/>
          </a:prstGeom>
          <a:noFill/>
          <a:ln w="50800">
            <a:solidFill>
              <a:srgbClr val="BA2D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BA2D00"/>
                </a:solidFill>
                <a:latin typeface="Courier New Bold" charset="0"/>
                <a:sym typeface="Courier New Bold" charset="0"/>
              </a:rPr>
              <a:t>}</a:t>
            </a:r>
          </a:p>
        </p:txBody>
      </p:sp>
      <p:sp>
        <p:nvSpPr>
          <p:cNvPr id="67590" name="Oval 6"/>
          <p:cNvSpPr>
            <a:spLocks/>
          </p:cNvSpPr>
          <p:nvPr/>
        </p:nvSpPr>
        <p:spPr bwMode="auto">
          <a:xfrm>
            <a:off x="3790950" y="3524250"/>
            <a:ext cx="939800" cy="711200"/>
          </a:xfrm>
          <a:prstGeom prst="ellipse">
            <a:avLst/>
          </a:prstGeom>
          <a:noFill/>
          <a:ln w="50800">
            <a:solidFill>
              <a:srgbClr val="BA2D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BA2D00"/>
                </a:solidFill>
                <a:latin typeface="Courier New Bold" charset="0"/>
                <a:sym typeface="Courier New Bold" charset="0"/>
              </a:rPr>
              <a:t>;</a:t>
            </a:r>
          </a:p>
        </p:txBody>
      </p:sp>
      <p:sp>
        <p:nvSpPr>
          <p:cNvPr id="67591" name="Oval 7"/>
          <p:cNvSpPr>
            <a:spLocks/>
          </p:cNvSpPr>
          <p:nvPr/>
        </p:nvSpPr>
        <p:spPr bwMode="auto">
          <a:xfrm>
            <a:off x="4745831" y="4670425"/>
            <a:ext cx="939800" cy="711200"/>
          </a:xfrm>
          <a:prstGeom prst="ellipse">
            <a:avLst/>
          </a:prstGeom>
          <a:noFill/>
          <a:ln w="50800">
            <a:solidFill>
              <a:srgbClr val="BA2D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BA2D00"/>
                </a:solidFill>
                <a:latin typeface="Courier New Bold" charset="0"/>
                <a:sym typeface="Courier New Bold" charset="0"/>
              </a:rPr>
              <a:t>()</a:t>
            </a:r>
          </a:p>
        </p:txBody>
      </p:sp>
      <p:sp>
        <p:nvSpPr>
          <p:cNvPr id="67592" name="Oval 8"/>
          <p:cNvSpPr>
            <a:spLocks/>
          </p:cNvSpPr>
          <p:nvPr/>
        </p:nvSpPr>
        <p:spPr bwMode="auto">
          <a:xfrm>
            <a:off x="2579640" y="1878984"/>
            <a:ext cx="939800" cy="711200"/>
          </a:xfrm>
          <a:prstGeom prst="ellipse">
            <a:avLst/>
          </a:prstGeom>
          <a:noFill/>
          <a:ln w="50800">
            <a:solidFill>
              <a:srgbClr val="BA2D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BA2D00"/>
                </a:solidFill>
                <a:latin typeface="Courier New Bold" charset="0"/>
                <a:sym typeface="Courier New Bold" charset="0"/>
              </a:rPr>
              <a:t>int</a:t>
            </a:r>
          </a:p>
        </p:txBody>
      </p:sp>
      <p:sp>
        <p:nvSpPr>
          <p:cNvPr id="67593" name="Oval 9"/>
          <p:cNvSpPr>
            <a:spLocks/>
          </p:cNvSpPr>
          <p:nvPr/>
        </p:nvSpPr>
        <p:spPr bwMode="auto">
          <a:xfrm>
            <a:off x="3049540" y="5371010"/>
            <a:ext cx="939800" cy="711200"/>
          </a:xfrm>
          <a:prstGeom prst="ellipse">
            <a:avLst/>
          </a:prstGeom>
          <a:noFill/>
          <a:ln w="50800">
            <a:solidFill>
              <a:srgbClr val="BA2D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40639" bIns="0"/>
          <a:lstStyle>
            <a:lvl1pPr marL="39688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BA2D00"/>
                </a:solidFill>
                <a:latin typeface="Courier New Bold" charset="0"/>
                <a:sym typeface="Courier New Bold" charset="0"/>
              </a:rPr>
              <a:t>-</a:t>
            </a:r>
          </a:p>
        </p:txBody>
      </p:sp>
      <p:sp>
        <p:nvSpPr>
          <p:cNvPr id="50185" name="Rectangle 12"/>
          <p:cNvSpPr>
            <a:spLocks noChangeArrowheads="1"/>
          </p:cNvSpPr>
          <p:nvPr/>
        </p:nvSpPr>
        <p:spPr bwMode="auto">
          <a:xfrm>
            <a:off x="6299200" y="2298700"/>
            <a:ext cx="25781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233680"/>
          <a:lstStyle>
            <a:lvl1pPr marL="382588" indent="-3429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</a:pPr>
            <a:r>
              <a:rPr lang="en-US" altLang="en-US" sz="3200" b="0" dirty="0">
                <a:solidFill>
                  <a:srgbClr val="1A3170"/>
                </a:solidFill>
              </a:rPr>
              <a:t>What is wrong here?</a:t>
            </a:r>
          </a:p>
        </p:txBody>
      </p:sp>
      <p:sp>
        <p:nvSpPr>
          <p:cNvPr id="12" name="Rectangle 5"/>
          <p:cNvSpPr>
            <a:spLocks/>
          </p:cNvSpPr>
          <p:nvPr/>
        </p:nvSpPr>
        <p:spPr bwMode="auto">
          <a:xfrm>
            <a:off x="6640513" y="4235450"/>
            <a:ext cx="2540000" cy="965200"/>
          </a:xfrm>
          <a:prstGeom prst="rect">
            <a:avLst/>
          </a:prstGeom>
          <a:noFill/>
          <a:ln>
            <a:noFill/>
          </a:ln>
        </p:spPr>
        <p:txBody>
          <a:bodyPr lIns="0" tIns="0" rIns="40639" bIns="0" anchor="ctr"/>
          <a:lstStyle/>
          <a:p>
            <a:pPr marL="39688" eaLnBrk="1" hangingPunct="1">
              <a:defRPr/>
            </a:pPr>
            <a:r>
              <a:rPr lang="en-US" sz="3100" b="0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(there are </a:t>
            </a:r>
            <a:r>
              <a:rPr lang="en-US" sz="3100" b="0" u="sng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five</a:t>
            </a:r>
            <a:r>
              <a:rPr lang="en-US" sz="3100" b="0" dirty="0">
                <a:solidFill>
                  <a:srgbClr val="A57133"/>
                </a:solidFill>
                <a:latin typeface="+mn-lt"/>
                <a:ea typeface="MS PGothic" charset="0"/>
                <a:cs typeface="MS PGothic" charset="0"/>
                <a:sym typeface="Marker Felt" charset="0"/>
              </a:rPr>
              <a:t> errors!)</a:t>
            </a:r>
          </a:p>
        </p:txBody>
      </p:sp>
    </p:spTree>
    <p:extLst>
      <p:ext uri="{BB962C8B-B14F-4D97-AF65-F5344CB8AC3E}">
        <p14:creationId xmlns:p14="http://schemas.microsoft.com/office/powerpoint/2010/main" val="2187464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 animBg="1" autoUpdateAnimBg="0"/>
      <p:bldP spid="67590" grpId="0" animBg="1" autoUpdateAnimBg="0"/>
      <p:bldP spid="67591" grpId="0" animBg="1" autoUpdateAnimBg="0"/>
      <p:bldP spid="67592" grpId="0" animBg="1" autoUpdateAnimBg="0"/>
      <p:bldP spid="67593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29883" y="19540"/>
            <a:ext cx="7772400" cy="139323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Mutator methods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56792"/>
            <a:ext cx="7467600" cy="453920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dirty="0">
                <a:ea typeface="MS PGothic" charset="-128"/>
              </a:rPr>
              <a:t>Have a similar method structure: header and body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dirty="0">
                <a:ea typeface="MS PGothic" charset="-128"/>
              </a:rPr>
              <a:t>Used to </a:t>
            </a:r>
            <a:r>
              <a:rPr lang="en-US" altLang="en-US" i="1" dirty="0">
                <a:ea typeface="MS PGothic" charset="-128"/>
              </a:rPr>
              <a:t>mutate</a:t>
            </a:r>
            <a:r>
              <a:rPr lang="en-US" altLang="en-US" dirty="0">
                <a:ea typeface="MS PGothic" charset="-128"/>
              </a:rPr>
              <a:t> (i.e. change) an object</a:t>
            </a:r>
            <a:r>
              <a:rPr lang="ja-JP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s state</a:t>
            </a:r>
          </a:p>
          <a:p>
            <a:pPr eaLnBrk="1" hangingPunct="1">
              <a:lnSpc>
                <a:spcPct val="90000"/>
              </a:lnSpc>
              <a:spcBef>
                <a:spcPts val="2400"/>
              </a:spcBef>
            </a:pPr>
            <a:r>
              <a:rPr lang="en-US" altLang="en-US" dirty="0">
                <a:ea typeface="MS PGothic" charset="-128"/>
              </a:rPr>
              <a:t>Achieved through changing the value of one or more fields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MS PGothic" charset="-128"/>
              </a:rPr>
              <a:t>Typically contain one or more assignment 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MS PGothic" charset="-128"/>
              </a:rPr>
              <a:t>Often receive parameters</a:t>
            </a:r>
          </a:p>
        </p:txBody>
      </p:sp>
    </p:spTree>
    <p:extLst>
      <p:ext uri="{BB962C8B-B14F-4D97-AF65-F5344CB8AC3E}">
        <p14:creationId xmlns:p14="http://schemas.microsoft.com/office/powerpoint/2010/main" val="43532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Mutator methods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570473" y="2996952"/>
            <a:ext cx="65865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public void </a:t>
            </a:r>
            <a:r>
              <a:rPr lang="en-US" altLang="en-US" sz="2400" dirty="0" err="1">
                <a:solidFill>
                  <a:schemeClr val="tx1"/>
                </a:solidFill>
                <a:latin typeface="Courier New" charset="0"/>
              </a:rPr>
              <a:t>insertMoney</a:t>
            </a: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Courier New" charset="0"/>
              </a:rPr>
              <a:t>int</a:t>
            </a: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 amount)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    balance = balance + amount;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ourier New" charset="0"/>
              </a:rPr>
              <a:t>} 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599298" y="1987302"/>
            <a:ext cx="1481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 dirty="0">
                <a:solidFill>
                  <a:srgbClr val="A57133"/>
                </a:solidFill>
              </a:rPr>
              <a:t>return type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350162" y="1987302"/>
            <a:ext cx="174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 dirty="0">
                <a:solidFill>
                  <a:srgbClr val="A57133"/>
                </a:solidFill>
              </a:rPr>
              <a:t>method name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371072" y="2349193"/>
            <a:ext cx="2220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formal parameter</a:t>
            </a: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 flipH="1">
            <a:off x="3326248" y="2384177"/>
            <a:ext cx="911225" cy="617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 flipH="1">
            <a:off x="5145697" y="2398465"/>
            <a:ext cx="837232" cy="581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 flipH="1">
            <a:off x="6922729" y="2766765"/>
            <a:ext cx="792088" cy="3042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1113273" y="2001590"/>
            <a:ext cx="218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visibility modifier</a:t>
            </a:r>
          </a:p>
        </p:txBody>
      </p:sp>
      <p:sp>
        <p:nvSpPr>
          <p:cNvPr id="54283" name="Line 11"/>
          <p:cNvSpPr>
            <a:spLocks noChangeShapeType="1"/>
          </p:cNvSpPr>
          <p:nvPr/>
        </p:nvSpPr>
        <p:spPr bwMode="auto">
          <a:xfrm>
            <a:off x="2180073" y="2460377"/>
            <a:ext cx="131763" cy="519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6066273" y="4668590"/>
            <a:ext cx="269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assignment statement</a:t>
            </a:r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 flipH="1" flipV="1">
            <a:off x="4042409" y="4206627"/>
            <a:ext cx="2328664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1923692" y="4794002"/>
            <a:ext cx="244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field being mutated</a:t>
            </a:r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 flipV="1">
            <a:off x="2890281" y="4206627"/>
            <a:ext cx="0" cy="5873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0" y="5589240"/>
            <a:ext cx="7448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Compound assignment operators (e.g. +=, -=, *=, /=)</a:t>
            </a: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Courier New" charset="0"/>
              </a:rPr>
              <a:t>balance += amount;</a:t>
            </a:r>
          </a:p>
        </p:txBody>
      </p:sp>
    </p:spTree>
    <p:extLst>
      <p:ext uri="{BB962C8B-B14F-4D97-AF65-F5344CB8AC3E}">
        <p14:creationId xmlns:p14="http://schemas.microsoft.com/office/powerpoint/2010/main" val="3001866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MS PGothic" charset="-128"/>
              </a:rPr>
              <a:t>A typical </a:t>
            </a:r>
            <a:r>
              <a:rPr lang="en-GB" altLang="en-US" b="1">
                <a:latin typeface="Courier New" charset="0"/>
                <a:ea typeface="MS PGothic" charset="-128"/>
              </a:rPr>
              <a:t>set</a:t>
            </a:r>
            <a:r>
              <a:rPr lang="en-GB" altLang="en-US">
                <a:ea typeface="MS PGothic" charset="-128"/>
              </a:rPr>
              <a:t> method</a:t>
            </a:r>
          </a:p>
        </p:txBody>
      </p:sp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1547813" y="1844675"/>
            <a:ext cx="657383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>
                <a:solidFill>
                  <a:schemeClr val="tx1"/>
                </a:solidFill>
                <a:latin typeface="Courier New" charset="0"/>
              </a:rPr>
              <a:t>public void setDiscount(int amount)</a:t>
            </a:r>
          </a:p>
          <a:p>
            <a:pPr algn="l"/>
            <a:r>
              <a:rPr lang="en-GB" altLang="en-US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algn="l"/>
            <a:r>
              <a:rPr lang="en-GB" altLang="en-US">
                <a:solidFill>
                  <a:schemeClr val="tx1"/>
                </a:solidFill>
                <a:latin typeface="Courier New" charset="0"/>
              </a:rPr>
              <a:t>    discount = amount;</a:t>
            </a:r>
          </a:p>
          <a:p>
            <a:pPr algn="l"/>
            <a:r>
              <a:rPr lang="en-GB" altLang="en-US">
                <a:solidFill>
                  <a:schemeClr val="tx1"/>
                </a:solidFill>
                <a:latin typeface="Courier New" charset="0"/>
              </a:rPr>
              <a:t>}</a:t>
            </a:r>
          </a:p>
        </p:txBody>
      </p:sp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1835150" y="4149725"/>
            <a:ext cx="6121400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pPr algn="l"/>
            <a:r>
              <a:rPr lang="en-GB" altLang="en-US" sz="2800" dirty="0">
                <a:solidFill>
                  <a:srgbClr val="1A3170"/>
                </a:solidFill>
              </a:rPr>
              <a:t>We can easily infer that </a:t>
            </a:r>
            <a:r>
              <a:rPr lang="en-GB" altLang="en-US" sz="2800" dirty="0">
                <a:solidFill>
                  <a:srgbClr val="1A3170"/>
                </a:solidFill>
                <a:latin typeface="Courier New" charset="0"/>
              </a:rPr>
              <a:t>discount</a:t>
            </a:r>
            <a:r>
              <a:rPr lang="en-GB" altLang="en-US" sz="2800" dirty="0">
                <a:solidFill>
                  <a:srgbClr val="1A3170"/>
                </a:solidFill>
              </a:rPr>
              <a:t> is a field of type </a:t>
            </a:r>
            <a:r>
              <a:rPr lang="en-GB" altLang="en-US" sz="2800" dirty="0" err="1">
                <a:solidFill>
                  <a:srgbClr val="1A3170"/>
                </a:solidFill>
                <a:latin typeface="Courier New" charset="0"/>
              </a:rPr>
              <a:t>int</a:t>
            </a:r>
            <a:r>
              <a:rPr lang="en-GB" altLang="en-US" sz="2800" dirty="0">
                <a:solidFill>
                  <a:srgbClr val="1A3170"/>
                </a:solidFill>
              </a:rPr>
              <a:t>:</a:t>
            </a:r>
          </a:p>
          <a:p>
            <a:pPr algn="l"/>
            <a:endParaRPr lang="en-GB" altLang="en-US" sz="1050" dirty="0">
              <a:solidFill>
                <a:srgbClr val="1A3170"/>
              </a:solidFill>
            </a:endParaRPr>
          </a:p>
          <a:p>
            <a:pPr lvl="1" algn="l"/>
            <a:r>
              <a:rPr lang="en-GB" altLang="en-US" sz="2800" dirty="0">
                <a:solidFill>
                  <a:srgbClr val="FF0000"/>
                </a:solidFill>
                <a:latin typeface="Courier New" charset="0"/>
              </a:rPr>
              <a:t>private </a:t>
            </a:r>
            <a:r>
              <a:rPr lang="en-GB" altLang="en-US" sz="2800" dirty="0" err="1">
                <a:solidFill>
                  <a:srgbClr val="FF0000"/>
                </a:solidFill>
                <a:latin typeface="Courier New" charset="0"/>
              </a:rPr>
              <a:t>int</a:t>
            </a:r>
            <a:r>
              <a:rPr lang="en-GB" altLang="en-US" sz="2800" dirty="0">
                <a:solidFill>
                  <a:srgbClr val="FF0000"/>
                </a:solidFill>
                <a:latin typeface="Courier New" charset="0"/>
              </a:rPr>
              <a:t> discount;</a:t>
            </a:r>
          </a:p>
        </p:txBody>
      </p:sp>
    </p:spTree>
    <p:extLst>
      <p:ext uri="{BB962C8B-B14F-4D97-AF65-F5344CB8AC3E}">
        <p14:creationId xmlns:p14="http://schemas.microsoft.com/office/powerpoint/2010/main" val="312418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599728"/>
          </a:xfrm>
        </p:spPr>
        <p:txBody>
          <a:bodyPr rIns="81279"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String concatenation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196752"/>
            <a:ext cx="7467600" cy="5229448"/>
          </a:xfrm>
        </p:spPr>
        <p:txBody>
          <a:bodyPr rIns="233680"/>
          <a:lstStyle/>
          <a:p>
            <a:pPr marL="382588" eaLnBrk="1" hangingPunct="1">
              <a:lnSpc>
                <a:spcPct val="90000"/>
              </a:lnSpc>
              <a:defRPr/>
            </a:pPr>
            <a:r>
              <a:rPr lang="en-US" dirty="0">
                <a:ea typeface="+mn-ea"/>
                <a:cs typeface="+mn-cs"/>
              </a:rPr>
              <a:t>4 + 5</a:t>
            </a:r>
          </a:p>
          <a:p>
            <a:pPr marL="496888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>
                <a:solidFill>
                  <a:srgbClr val="BA2D00"/>
                </a:solidFill>
                <a:ea typeface="+mn-ea"/>
              </a:rPr>
              <a:t>9</a:t>
            </a:r>
          </a:p>
          <a:p>
            <a:pPr marL="382588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ea typeface="+mn-ea"/>
                <a:cs typeface="+mn-cs"/>
              </a:rPr>
              <a:t>"wind" + "</a:t>
            </a:r>
            <a:r>
              <a:rPr lang="en-US" dirty="0" err="1">
                <a:ea typeface="+mn-ea"/>
                <a:cs typeface="+mn-cs"/>
              </a:rPr>
              <a:t>ow</a:t>
            </a:r>
            <a:r>
              <a:rPr lang="en-US" dirty="0">
                <a:ea typeface="+mn-ea"/>
                <a:cs typeface="+mn-cs"/>
              </a:rPr>
              <a:t>"</a:t>
            </a:r>
          </a:p>
          <a:p>
            <a:pPr marL="496888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>
                <a:solidFill>
                  <a:srgbClr val="BA2D00"/>
                </a:solidFill>
                <a:ea typeface="+mn-ea"/>
              </a:rPr>
              <a:t>"window"</a:t>
            </a:r>
          </a:p>
          <a:p>
            <a:pPr marL="382588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ea typeface="+mn-ea"/>
                <a:cs typeface="+mn-cs"/>
              </a:rPr>
              <a:t>"Result: " + 6</a:t>
            </a:r>
          </a:p>
          <a:p>
            <a:pPr marL="496888" lvl="1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dirty="0">
                <a:solidFill>
                  <a:srgbClr val="BA2D00"/>
                </a:solidFill>
                <a:ea typeface="+mn-ea"/>
              </a:rPr>
              <a:t>"Result: 6"</a:t>
            </a:r>
          </a:p>
          <a:p>
            <a:pPr marL="382588" eaLnBrk="1" hangingPunct="1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dirty="0">
                <a:ea typeface="+mn-ea"/>
                <a:cs typeface="+mn-cs"/>
              </a:rPr>
              <a:t>"# " + price + " cents"</a:t>
            </a:r>
          </a:p>
          <a:p>
            <a:pPr marL="496888" lvl="1" indent="0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rgbClr val="BA2D00"/>
                </a:solidFill>
                <a:ea typeface="+mn-ea"/>
              </a:rPr>
              <a:t>"# 500 </a:t>
            </a:r>
            <a:r>
              <a:rPr lang="en-US" dirty="0">
                <a:solidFill>
                  <a:srgbClr val="BA2D00"/>
                </a:solidFill>
              </a:rPr>
              <a:t>cents"</a:t>
            </a:r>
          </a:p>
        </p:txBody>
      </p:sp>
      <p:grpSp>
        <p:nvGrpSpPr>
          <p:cNvPr id="94212" name="Group 4"/>
          <p:cNvGrpSpPr>
            <a:grpSpLocks/>
          </p:cNvGrpSpPr>
          <p:nvPr/>
        </p:nvGrpSpPr>
        <p:grpSpPr bwMode="auto">
          <a:xfrm>
            <a:off x="5421313" y="2195513"/>
            <a:ext cx="3194050" cy="563562"/>
            <a:chOff x="0" y="31"/>
            <a:chExt cx="2011" cy="355"/>
          </a:xfrm>
        </p:grpSpPr>
        <p:sp>
          <p:nvSpPr>
            <p:cNvPr id="61445" name="Rectangle 5"/>
            <p:cNvSpPr>
              <a:spLocks/>
            </p:cNvSpPr>
            <p:nvPr/>
          </p:nvSpPr>
          <p:spPr bwMode="auto">
            <a:xfrm>
              <a:off x="472" y="31"/>
              <a:ext cx="1539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 anchor="ctr">
              <a:spAutoFit/>
            </a:bodyPr>
            <a:lstStyle>
              <a:lvl1pPr marL="39688">
                <a:spcBef>
                  <a:spcPct val="20000"/>
                </a:spcBef>
                <a:buClr>
                  <a:srgbClr val="264D8B"/>
                </a:buClr>
                <a:buFont typeface="Times" charset="0"/>
                <a:buChar char="•"/>
                <a:defRPr sz="32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264D8B"/>
                </a:buClr>
                <a:buChar char="–"/>
                <a:defRPr sz="28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264D8B"/>
                </a:buClr>
                <a:buChar char="•"/>
                <a:defRPr sz="24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264D8B"/>
                </a:buClr>
                <a:buChar char="–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264D8B"/>
                </a:buClr>
                <a:buChar char="»"/>
                <a:defRPr sz="2000">
                  <a:solidFill>
                    <a:srgbClr val="1A3170"/>
                  </a:solidFill>
                  <a:latin typeface="Trebuchet MS" charset="0"/>
                  <a:ea typeface="MS PGothic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600" b="0">
                  <a:solidFill>
                    <a:schemeClr val="tx1"/>
                  </a:solidFill>
                  <a:latin typeface="Helvetica" charset="0"/>
                  <a:sym typeface="Helvetica" charset="0"/>
                </a:rPr>
                <a:t>overloading</a:t>
              </a:r>
            </a:p>
          </p:txBody>
        </p:sp>
        <p:pic>
          <p:nvPicPr>
            <p:cNvPr id="6144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6"/>
              <a:ext cx="418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2776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75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 bldLvl="5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67E0-EBB8-9D14-1BC4-7F173070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Scope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8BA1-D6BD-9F45-295B-7ABBDEB4C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628800"/>
            <a:ext cx="7467600" cy="4267200"/>
          </a:xfrm>
        </p:spPr>
        <p:txBody>
          <a:bodyPr/>
          <a:lstStyle/>
          <a:p>
            <a:r>
              <a:rPr lang="en-US" dirty="0"/>
              <a:t>In Java, variables are only accessible inside the region they are created. This is called scope.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40888-6CD4-0BCE-BEF6-87C9E54DE858}"/>
              </a:ext>
            </a:extLst>
          </p:cNvPr>
          <p:cNvSpPr txBox="1"/>
          <p:nvPr/>
        </p:nvSpPr>
        <p:spPr>
          <a:xfrm>
            <a:off x="1475656" y="3426820"/>
            <a:ext cx="7287344" cy="314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200" dirty="0">
                <a:solidFill>
                  <a:srgbClr val="1A3170"/>
                </a:solidFill>
                <a:latin typeface="+mn-lt"/>
                <a:ea typeface="+mn-ea"/>
              </a:rPr>
              <a:t>Method Scope</a:t>
            </a:r>
          </a:p>
          <a:p>
            <a:endParaRPr lang="en-SG" sz="3200" dirty="0">
              <a:solidFill>
                <a:srgbClr val="1A317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A3170"/>
                </a:solidFill>
                <a:effectLst/>
                <a:uLnTx/>
                <a:uFillTx/>
                <a:latin typeface="Trebuchet MS"/>
                <a:ea typeface="ＭＳ Ｐゴシック"/>
                <a:cs typeface="+mn-cs"/>
              </a:rPr>
              <a:t>Variables declared directly inside a method are available anywhere in the method following the line of code in which they were declared.</a:t>
            </a:r>
            <a:endParaRPr lang="en-SG" sz="3200" dirty="0">
              <a:solidFill>
                <a:srgbClr val="1A317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721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E56915-5820-B811-DB39-E5ACB180A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0648"/>
            <a:ext cx="6434450" cy="6289675"/>
          </a:xfrm>
          <a:noFill/>
        </p:spPr>
      </p:pic>
    </p:spTree>
    <p:extLst>
      <p:ext uri="{BB962C8B-B14F-4D97-AF65-F5344CB8AC3E}">
        <p14:creationId xmlns:p14="http://schemas.microsoft.com/office/powerpoint/2010/main" val="2655569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68634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Local variables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3051623" y="2209279"/>
            <a:ext cx="46037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public int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refundBalance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</a:t>
            </a:r>
            <a:r>
              <a:rPr lang="en-US" altLang="en-US" sz="2000" dirty="0" err="1">
                <a:solidFill>
                  <a:srgbClr val="FF0000"/>
                </a:solidFill>
                <a:latin typeface="Courier New" charset="0"/>
              </a:rPr>
              <a:t>int</a:t>
            </a: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Courier New" charset="0"/>
              </a:rPr>
              <a:t>amountToRefund</a:t>
            </a: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    </a:t>
            </a:r>
            <a:r>
              <a:rPr lang="en-US" altLang="en-US" sz="2000" dirty="0" err="1">
                <a:solidFill>
                  <a:srgbClr val="FF0000"/>
                </a:solidFill>
                <a:latin typeface="Courier New" charset="0"/>
              </a:rPr>
              <a:t>amountToRefund</a:t>
            </a:r>
            <a:r>
              <a:rPr lang="en-US" altLang="en-US" sz="2000" dirty="0">
                <a:solidFill>
                  <a:srgbClr val="FF0000"/>
                </a:solidFill>
                <a:latin typeface="Courier New" charset="0"/>
              </a:rPr>
              <a:t> = balance;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balance = 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    return </a:t>
            </a:r>
            <a:r>
              <a:rPr lang="en-US" altLang="en-US" sz="2000" dirty="0" err="1">
                <a:solidFill>
                  <a:schemeClr val="tx1"/>
                </a:solidFill>
                <a:latin typeface="Courier New" charset="0"/>
              </a:rPr>
              <a:t>amountToRefund</a:t>
            </a: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urier New" charset="0"/>
              </a:rPr>
              <a:t>} 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785423" y="1628254"/>
            <a:ext cx="194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0">
                <a:solidFill>
                  <a:srgbClr val="A57133"/>
                </a:solidFill>
              </a:rPr>
              <a:t>A local variable</a:t>
            </a: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 flipH="1">
            <a:off x="6480623" y="2009254"/>
            <a:ext cx="1828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0" name="AutoShape 6"/>
          <p:cNvSpPr>
            <a:spLocks noChangeArrowheads="1"/>
          </p:cNvSpPr>
          <p:nvPr/>
        </p:nvSpPr>
        <p:spPr bwMode="auto">
          <a:xfrm>
            <a:off x="841823" y="1855267"/>
            <a:ext cx="2209800" cy="2362200"/>
          </a:xfrm>
          <a:prstGeom prst="irregularSeal1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1pPr>
            <a:lvl2pPr marL="742950" indent="-28575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2pPr>
            <a:lvl3pPr marL="11430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3pPr>
            <a:lvl4pPr marL="16002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4pPr>
            <a:lvl5pPr marL="2057400" indent="-228600" algn="ctr"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600"/>
                </a:solidFill>
                <a:latin typeface="Trebuchet MS" charset="0"/>
                <a:ea typeface="MS PGothic" charset="-128"/>
              </a:defRPr>
            </a:lvl9pPr>
          </a:lstStyle>
          <a:p>
            <a:endParaRPr lang="en-GB" altLang="en-US"/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1211711" y="2715692"/>
            <a:ext cx="1384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A57133"/>
                </a:solidFill>
              </a:rPr>
              <a:t>No visibility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A57133"/>
                </a:solidFill>
              </a:rPr>
              <a:t>modifier</a:t>
            </a:r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2518223" y="2999854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5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188640"/>
            <a:ext cx="7772400" cy="1296144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GB" altLang="en-US" dirty="0">
                <a:ea typeface="MS PGothic" charset="-128"/>
              </a:rPr>
              <a:t>Scope and lifetime</a:t>
            </a:r>
            <a:br>
              <a:rPr lang="en-GB" altLang="en-US" dirty="0">
                <a:ea typeface="MS PGothic" charset="-128"/>
              </a:rPr>
            </a:br>
            <a:r>
              <a:rPr lang="en-GB" altLang="en-US" dirty="0">
                <a:ea typeface="MS PGothic" charset="-128"/>
              </a:rPr>
              <a:t>of variables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987624" y="1484784"/>
            <a:ext cx="7756376" cy="494141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GB" altLang="en-US" sz="2800" b="1" dirty="0">
                <a:solidFill>
                  <a:srgbClr val="FF0000"/>
                </a:solidFill>
                <a:ea typeface="MS PGothic" charset="-128"/>
              </a:rPr>
              <a:t>Fields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GB" altLang="en-US" sz="2400" u="sng" dirty="0">
                <a:ea typeface="MS PGothic" charset="-128"/>
              </a:rPr>
              <a:t>Scope</a:t>
            </a:r>
            <a:r>
              <a:rPr lang="en-GB" altLang="en-US" sz="2400" dirty="0">
                <a:ea typeface="MS PGothic" charset="-128"/>
              </a:rPr>
              <a:t>: the entire </a:t>
            </a:r>
            <a:r>
              <a:rPr lang="en-GB" altLang="en-US" sz="2400" i="1" dirty="0">
                <a:ea typeface="MS PGothic" charset="-128"/>
              </a:rPr>
              <a:t>class</a:t>
            </a:r>
            <a:r>
              <a:rPr lang="en-GB" altLang="en-US" sz="2400" dirty="0">
                <a:ea typeface="MS PGothic" charset="-128"/>
              </a:rPr>
              <a:t> in which it was defined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GB" altLang="en-US" sz="2400" u="sng" dirty="0">
                <a:ea typeface="MS PGothic" charset="-128"/>
              </a:rPr>
              <a:t>Lifetime</a:t>
            </a:r>
            <a:r>
              <a:rPr lang="en-GB" altLang="en-US" sz="2400" dirty="0">
                <a:ea typeface="MS PGothic" charset="-128"/>
              </a:rPr>
              <a:t>: existence time of its containing object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altLang="en-US" sz="2800" b="1" dirty="0">
                <a:solidFill>
                  <a:srgbClr val="FF0000"/>
                </a:solidFill>
                <a:ea typeface="MS PGothic" charset="-128"/>
              </a:rPr>
              <a:t>Parameters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u="sng" dirty="0">
                <a:ea typeface="MS PGothic" charset="-128"/>
              </a:rPr>
              <a:t>Scope</a:t>
            </a:r>
            <a:r>
              <a:rPr lang="en-US" altLang="en-US" sz="2400" dirty="0">
                <a:ea typeface="MS PGothic" charset="-128"/>
              </a:rPr>
              <a:t>: </a:t>
            </a:r>
            <a:r>
              <a:rPr lang="en-US" altLang="en-US" sz="2400" i="1" dirty="0">
                <a:ea typeface="MS PGothic" charset="-128"/>
              </a:rPr>
              <a:t>method/constructor</a:t>
            </a:r>
            <a:r>
              <a:rPr lang="en-US" altLang="en-US" sz="2400" dirty="0">
                <a:ea typeface="MS PGothic" charset="-128"/>
              </a:rPr>
              <a:t> which it is declared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u="sng" dirty="0">
                <a:ea typeface="MS PGothic" charset="-128"/>
              </a:rPr>
              <a:t>Lifetime</a:t>
            </a:r>
            <a:r>
              <a:rPr lang="en-US" altLang="en-US" sz="2400" dirty="0">
                <a:ea typeface="MS PGothic" charset="-128"/>
              </a:rPr>
              <a:t>: execution time of </a:t>
            </a:r>
            <a:r>
              <a:rPr lang="en-US" altLang="en-US" sz="2400" i="1" dirty="0">
                <a:ea typeface="MS PGothic" charset="-128"/>
              </a:rPr>
              <a:t>method/constructor</a:t>
            </a:r>
            <a:r>
              <a:rPr lang="en-US" altLang="en-US" sz="2400" dirty="0">
                <a:ea typeface="MS PGothic" charset="-128"/>
              </a:rPr>
              <a:t> in which it was declared/passed into</a:t>
            </a:r>
            <a:endParaRPr lang="en-GB" altLang="en-US" sz="2400" dirty="0">
              <a:ea typeface="MS PGothic" charset="-128"/>
            </a:endParaRP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altLang="en-US" sz="2800" b="1" dirty="0">
                <a:solidFill>
                  <a:srgbClr val="FF0000"/>
                </a:solidFill>
                <a:ea typeface="MS PGothic" charset="-128"/>
              </a:rPr>
              <a:t>Local variables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u="sng" dirty="0">
                <a:ea typeface="MS PGothic" charset="-128"/>
              </a:rPr>
              <a:t>Scope</a:t>
            </a:r>
            <a:r>
              <a:rPr lang="en-US" altLang="en-US" sz="2400" dirty="0">
                <a:ea typeface="MS PGothic" charset="-128"/>
              </a:rPr>
              <a:t>: the </a:t>
            </a:r>
            <a:r>
              <a:rPr lang="en-US" altLang="en-US" sz="2400" i="1" dirty="0">
                <a:ea typeface="MS PGothic" charset="-128"/>
              </a:rPr>
              <a:t>code block</a:t>
            </a:r>
            <a:r>
              <a:rPr lang="en-US" altLang="en-US" sz="2400" dirty="0">
                <a:ea typeface="MS PGothic" charset="-128"/>
              </a:rPr>
              <a:t> in which it was declared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400" u="sng" dirty="0">
                <a:ea typeface="MS PGothic" charset="-128"/>
              </a:rPr>
              <a:t>Lifetime</a:t>
            </a:r>
            <a:r>
              <a:rPr lang="en-US" altLang="en-US" sz="2400" dirty="0">
                <a:ea typeface="MS PGothic" charset="-128"/>
              </a:rPr>
              <a:t>: the execution time of the </a:t>
            </a:r>
            <a:r>
              <a:rPr lang="en-US" altLang="en-US" sz="2400" i="1" dirty="0">
                <a:ea typeface="MS PGothic" charset="-128"/>
              </a:rPr>
              <a:t>code block</a:t>
            </a:r>
            <a:r>
              <a:rPr lang="en-US" altLang="en-US" sz="2400" dirty="0">
                <a:ea typeface="MS PGothic" charset="-128"/>
              </a:rPr>
              <a:t> in which it was declared and initialized in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© 2017 Pearson Education, Inc. Hoboken, NJ.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5674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772400" cy="671736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Classes and Objects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484784"/>
            <a:ext cx="7467600" cy="4611216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FF0000"/>
                </a:solidFill>
                <a:ea typeface="MS PGothic" charset="-128"/>
              </a:rPr>
              <a:t>Classes (noun)</a:t>
            </a:r>
          </a:p>
          <a:p>
            <a:pPr lvl="1" eaLnBrk="1" hangingPunct="1"/>
            <a:r>
              <a:rPr lang="en-GB" altLang="en-US" dirty="0">
                <a:ea typeface="MS PGothic" charset="-128"/>
              </a:rPr>
              <a:t>Represents </a:t>
            </a:r>
            <a:r>
              <a:rPr lang="en-GB" altLang="en-US" i="1" u="sng" dirty="0">
                <a:ea typeface="MS PGothic" charset="-128"/>
              </a:rPr>
              <a:t>ALL generic objects </a:t>
            </a:r>
            <a:r>
              <a:rPr lang="en-GB" altLang="en-US" dirty="0">
                <a:ea typeface="MS PGothic" charset="-128"/>
              </a:rPr>
              <a:t>of a similar kind or type </a:t>
            </a:r>
          </a:p>
          <a:p>
            <a:pPr lvl="1" eaLnBrk="1" hangingPunct="1"/>
            <a:r>
              <a:rPr lang="en-GB" altLang="en-US" dirty="0">
                <a:ea typeface="MS PGothic" charset="-128"/>
              </a:rPr>
              <a:t>e.g. Car</a:t>
            </a: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  <a:ea typeface="MS PGothic" charset="-128"/>
              </a:rPr>
              <a:t>Objects (proper noun)</a:t>
            </a:r>
          </a:p>
          <a:p>
            <a:pPr lvl="1" eaLnBrk="1" hangingPunct="1"/>
            <a:r>
              <a:rPr lang="en-GB" altLang="en-US" dirty="0">
                <a:ea typeface="MS PGothic" charset="-128"/>
              </a:rPr>
              <a:t>Represents </a:t>
            </a:r>
            <a:r>
              <a:rPr lang="en-GB" altLang="en-US" i="1" u="sng" dirty="0">
                <a:ea typeface="MS PGothic" charset="-128"/>
              </a:rPr>
              <a:t>ONE specific thing </a:t>
            </a:r>
            <a:r>
              <a:rPr lang="en-GB" altLang="en-US" dirty="0">
                <a:ea typeface="MS PGothic" charset="-128"/>
              </a:rPr>
              <a:t>from the real world or some problem domain.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altLang="en-US" dirty="0">
                <a:ea typeface="MS PGothic" charset="-128"/>
              </a:rPr>
              <a:t>e.g. THAT red car in the garage or   YOUR green car in the parking</a:t>
            </a:r>
          </a:p>
        </p:txBody>
      </p:sp>
      <p:sp>
        <p:nvSpPr>
          <p:cNvPr id="3072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40DBE-E948-569C-4719-1C6FFB8F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48680"/>
            <a:ext cx="7776864" cy="5143500"/>
          </a:xfrm>
          <a:prstGeom prst="rect">
            <a:avLst/>
          </a:prstGeom>
        </p:spPr>
      </p:pic>
      <p:sp>
        <p:nvSpPr>
          <p:cNvPr id="8" name="Double Brace 7">
            <a:extLst>
              <a:ext uri="{FF2B5EF4-FFF2-40B4-BE49-F238E27FC236}">
                <a16:creationId xmlns:a16="http://schemas.microsoft.com/office/drawing/2014/main" id="{0B1F25FA-D806-7425-B212-0C6C43CFFFBB}"/>
              </a:ext>
            </a:extLst>
          </p:cNvPr>
          <p:cNvSpPr/>
          <p:nvPr/>
        </p:nvSpPr>
        <p:spPr bwMode="auto">
          <a:xfrm>
            <a:off x="6003675" y="908720"/>
            <a:ext cx="1592661" cy="1368152"/>
          </a:xfrm>
          <a:prstGeom prst="bracePair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enorite" panose="020B0604020202020204" pitchFamily="2" charset="0"/>
                <a:ea typeface="ＭＳ Ｐゴシック" charset="0"/>
              </a:rPr>
              <a:t>Color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Tenorite" panose="020B0604020202020204" pitchFamily="2" charset="0"/>
                <a:ea typeface="ＭＳ Ｐゴシック" charset="0"/>
              </a:rPr>
              <a:t>Factory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enorite" panose="020B0604020202020204" pitchFamily="2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Tenorite" panose="020B0604020202020204" pitchFamily="2" charset="0"/>
                <a:ea typeface="ＭＳ Ｐゴシック" charset="0"/>
              </a:rPr>
              <a:t>Type</a:t>
            </a:r>
            <a:endParaRPr kumimoji="0" lang="en-SG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enorite" panose="020B0604020202020204" pitchFamily="2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2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624" y="231371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ea typeface="+mj-ea"/>
                <a:cs typeface="+mj-cs"/>
              </a:rPr>
              <a:t>Methods and Parameters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484784"/>
            <a:ext cx="7385248" cy="4611216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Methods (verbs)</a:t>
            </a:r>
          </a:p>
          <a:p>
            <a:pPr lvl="1">
              <a:defRPr/>
            </a:pPr>
            <a:r>
              <a:rPr lang="en-GB" dirty="0">
                <a:ea typeface="+mn-ea"/>
                <a:cs typeface="+mn-cs"/>
              </a:rPr>
              <a:t>Operations which can be invoked on a specific object.</a:t>
            </a:r>
          </a:p>
          <a:p>
            <a:pPr lvl="1">
              <a:defRPr/>
            </a:pPr>
            <a:r>
              <a:rPr lang="en-GB" dirty="0">
                <a:cs typeface="+mn-cs"/>
              </a:rPr>
              <a:t>e.g.  </a:t>
            </a:r>
            <a:r>
              <a:rPr lang="en-GB" i="1" u="sng" dirty="0">
                <a:cs typeface="+mn-cs"/>
              </a:rPr>
              <a:t>drive</a:t>
            </a:r>
            <a:r>
              <a:rPr lang="en-GB" dirty="0">
                <a:cs typeface="+mn-cs"/>
              </a:rPr>
              <a:t> the red car</a:t>
            </a:r>
            <a:endParaRPr lang="en-GB" dirty="0">
              <a:ea typeface="+mn-ea"/>
              <a:cs typeface="+mn-cs"/>
            </a:endParaRPr>
          </a:p>
          <a:p>
            <a:pPr eaLnBrk="1" hangingPunct="1">
              <a:spcBef>
                <a:spcPts val="2400"/>
              </a:spcBef>
              <a:defRPr/>
            </a:pPr>
            <a:r>
              <a:rPr lang="en-GB" dirty="0">
                <a:solidFill>
                  <a:srgbClr val="FF0000"/>
                </a:solidFill>
                <a:ea typeface="+mn-ea"/>
                <a:cs typeface="+mn-cs"/>
              </a:rPr>
              <a:t>Parameters (adverbs)</a:t>
            </a:r>
          </a:p>
          <a:p>
            <a:pPr lvl="1">
              <a:defRPr/>
            </a:pPr>
            <a:r>
              <a:rPr lang="en-GB" dirty="0">
                <a:cs typeface="+mn-cs"/>
              </a:rPr>
              <a:t>Additional necessary information may </a:t>
            </a:r>
            <a:r>
              <a:rPr lang="en-GB" dirty="0">
                <a:ea typeface="+mn-ea"/>
                <a:cs typeface="+mn-cs"/>
              </a:rPr>
              <a:t>be passed to the method to help with its execution.</a:t>
            </a:r>
          </a:p>
          <a:p>
            <a:pPr lvl="2">
              <a:defRPr/>
            </a:pPr>
            <a:r>
              <a:rPr lang="en-GB" dirty="0">
                <a:cs typeface="+mn-cs"/>
              </a:rPr>
              <a:t>e</a:t>
            </a:r>
            <a:r>
              <a:rPr lang="en-GB" dirty="0">
                <a:ea typeface="+mn-ea"/>
                <a:cs typeface="+mn-cs"/>
              </a:rPr>
              <a:t>.g. drive the red car </a:t>
            </a:r>
            <a:r>
              <a:rPr lang="en-GB" i="1" u="sng" dirty="0">
                <a:ea typeface="+mn-ea"/>
                <a:cs typeface="+mn-cs"/>
              </a:rPr>
              <a:t>for 10 miles</a:t>
            </a:r>
            <a:endParaRPr lang="en-GB" dirty="0">
              <a:ea typeface="+mn-ea"/>
              <a:cs typeface="+mn-cs"/>
            </a:endParaRPr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4D8B"/>
              </a:buClr>
              <a:buFont typeface="Times" charset="0"/>
              <a:buChar char="•"/>
              <a:defRPr sz="3200">
                <a:solidFill>
                  <a:srgbClr val="1A3170"/>
                </a:solidFill>
                <a:latin typeface="Trebuchet MS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lr>
                <a:srgbClr val="264D8B"/>
              </a:buClr>
              <a:buChar char="–"/>
              <a:defRPr sz="2800">
                <a:solidFill>
                  <a:srgbClr val="1A3170"/>
                </a:solidFill>
                <a:latin typeface="Trebuchet MS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rgbClr val="264D8B"/>
              </a:buClr>
              <a:buChar char="•"/>
              <a:defRPr sz="2400">
                <a:solidFill>
                  <a:srgbClr val="1A3170"/>
                </a:solidFill>
                <a:latin typeface="Trebuchet MS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rgbClr val="264D8B"/>
              </a:buClr>
              <a:buChar char="–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4D8B"/>
              </a:buClr>
              <a:buChar char="»"/>
              <a:defRPr sz="2000">
                <a:solidFill>
                  <a:srgbClr val="1A3170"/>
                </a:solidFill>
                <a:latin typeface="Trebuchet MS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200">
                <a:solidFill>
                  <a:srgbClr val="76807A"/>
                </a:solidFill>
                <a:latin typeface="Arial" charset="0"/>
              </a:rPr>
              <a:t>© 2017 Pearson Education, Inc. Hoboken, NJ. All rights reserved.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bjects-first-6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bjects-first-4e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objects-first-4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s-first-4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s-first-4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s-first-4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s-first-4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s-first-4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s-first-4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7393</TotalTime>
  <Words>2631</Words>
  <Application>Microsoft Office PowerPoint</Application>
  <PresentationFormat>On-screen Show (4:3)</PresentationFormat>
  <Paragraphs>467</Paragraphs>
  <Slides>69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Congenial Black</vt:lpstr>
      <vt:lpstr>Courier New</vt:lpstr>
      <vt:lpstr>Courier New Bold</vt:lpstr>
      <vt:lpstr>Helvetica</vt:lpstr>
      <vt:lpstr>Lucida Grande</vt:lpstr>
      <vt:lpstr>Tenorite</vt:lpstr>
      <vt:lpstr>Times</vt:lpstr>
      <vt:lpstr>Times New Roman</vt:lpstr>
      <vt:lpstr>Trebuchet MS</vt:lpstr>
      <vt:lpstr>Verdana</vt:lpstr>
      <vt:lpstr>objects-first-6e</vt:lpstr>
      <vt:lpstr>Understanding class and object definitions</vt:lpstr>
      <vt:lpstr>Fundamental concepts</vt:lpstr>
      <vt:lpstr>Classes and objects</vt:lpstr>
      <vt:lpstr>Blueprint</vt:lpstr>
      <vt:lpstr>PowerPoint Presentation</vt:lpstr>
      <vt:lpstr>Classes and Objects</vt:lpstr>
      <vt:lpstr>Classes and Objects</vt:lpstr>
      <vt:lpstr>PowerPoint Presentation</vt:lpstr>
      <vt:lpstr>Methods and Parameters</vt:lpstr>
      <vt:lpstr>Other observations</vt:lpstr>
      <vt:lpstr>PowerPoint Presentation</vt:lpstr>
      <vt:lpstr>Demo of figures project</vt:lpstr>
      <vt:lpstr>State</vt:lpstr>
      <vt:lpstr>Two circle objects</vt:lpstr>
      <vt:lpstr>Source code</vt:lpstr>
      <vt:lpstr>Return values</vt:lpstr>
      <vt:lpstr>Ticket machines</vt:lpstr>
      <vt:lpstr>Ticket machines</vt:lpstr>
      <vt:lpstr>An external view</vt:lpstr>
      <vt:lpstr>An internal view</vt:lpstr>
      <vt:lpstr>Basic class structure</vt:lpstr>
      <vt:lpstr>Constructors</vt:lpstr>
      <vt:lpstr>Constructors Vs Methods</vt:lpstr>
      <vt:lpstr>Keywords</vt:lpstr>
      <vt:lpstr>Fields</vt:lpstr>
      <vt:lpstr>PowerPoint Presentation</vt:lpstr>
      <vt:lpstr>An Example</vt:lpstr>
      <vt:lpstr>PowerPoint Presentation</vt:lpstr>
      <vt:lpstr>PowerPoint Presentation</vt:lpstr>
      <vt:lpstr>Creating an object</vt:lpstr>
      <vt:lpstr>Creating an object (cont.)</vt:lpstr>
      <vt:lpstr>Multiple objects</vt:lpstr>
      <vt:lpstr>Multiple classes (cont.)</vt:lpstr>
      <vt:lpstr>Multiple Classes (cont.)</vt:lpstr>
      <vt:lpstr>Multiple classes (cont.)</vt:lpstr>
      <vt:lpstr>Modify Attributes</vt:lpstr>
      <vt:lpstr> override existing values</vt:lpstr>
      <vt:lpstr>Deprivation of ability to override</vt:lpstr>
      <vt:lpstr>Multiple attributes</vt:lpstr>
      <vt:lpstr>Methods in Java</vt:lpstr>
      <vt:lpstr>Method structure</vt:lpstr>
      <vt:lpstr>Create a method</vt:lpstr>
      <vt:lpstr> Call a method </vt:lpstr>
      <vt:lpstr>Java Method Parameters</vt:lpstr>
      <vt:lpstr>Parameters and Arguments</vt:lpstr>
      <vt:lpstr>Multiple parameters</vt:lpstr>
      <vt:lpstr>Storing the results</vt:lpstr>
      <vt:lpstr>A Method with If...Else</vt:lpstr>
      <vt:lpstr>Method Overloading</vt:lpstr>
      <vt:lpstr>PowerPoint Presentation</vt:lpstr>
      <vt:lpstr>PowerPoint Presentation</vt:lpstr>
      <vt:lpstr>PowerPoint Presentation</vt:lpstr>
      <vt:lpstr>Multiple Parameters</vt:lpstr>
      <vt:lpstr>Be careful!</vt:lpstr>
      <vt:lpstr>Passing data via parameters</vt:lpstr>
      <vt:lpstr>Choosing variable names</vt:lpstr>
      <vt:lpstr>Accessor and Mutator</vt:lpstr>
      <vt:lpstr>Accessor (get) methods</vt:lpstr>
      <vt:lpstr>Accessor methods</vt:lpstr>
      <vt:lpstr>Test</vt:lpstr>
      <vt:lpstr>Test</vt:lpstr>
      <vt:lpstr>Mutator methods</vt:lpstr>
      <vt:lpstr>Mutator methods</vt:lpstr>
      <vt:lpstr>A typical set method</vt:lpstr>
      <vt:lpstr>String concatenation</vt:lpstr>
      <vt:lpstr>Java Scope</vt:lpstr>
      <vt:lpstr>PowerPoint Presentation</vt:lpstr>
      <vt:lpstr>Local variables</vt:lpstr>
      <vt:lpstr>Scope and lifetime of variables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First With Java - Chapter 1</dc:title>
  <dc:subject/>
  <dc:creator>David J. Barnes, Michael Kölling</dc:creator>
  <cp:keywords/>
  <dc:description>Copyright © David J. Barnes, Michael Kölling</dc:description>
  <cp:lastModifiedBy>Fatemeh</cp:lastModifiedBy>
  <cp:revision>171</cp:revision>
  <dcterms:created xsi:type="dcterms:W3CDTF">2002-02-07T19:56:09Z</dcterms:created>
  <dcterms:modified xsi:type="dcterms:W3CDTF">2023-10-16T10:49:56Z</dcterms:modified>
  <cp:category/>
</cp:coreProperties>
</file>